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7"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entury Gothic" panose="020B0502020202020204" pitchFamily="34"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
      <p:font typeface="Montserrat Bold" panose="00000800000000000000" pitchFamily="2" charset="0"/>
      <p:regular r:id="rId37"/>
      <p:bold r:id="rId38"/>
    </p:embeddedFont>
    <p:embeddedFont>
      <p:font typeface="Montserrat Heavy" panose="020B0604020202020204" charset="0"/>
      <p:regular r:id="rId39"/>
      <p:bold r:id="rId40"/>
    </p:embeddedFont>
    <p:embeddedFont>
      <p:font typeface="Montserrat Medium" panose="00000600000000000000" pitchFamily="2" charset="0"/>
      <p:regular r:id="rId41"/>
      <p:italic r:id="rId42"/>
    </p:embeddedFont>
    <p:embeddedFont>
      <p:font typeface="Wingdings 3" panose="05040102010807070707" pitchFamily="18" charset="2"/>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F7DA4-C800-C14F-8CE0-DD2371A50BCB}" v="2" dt="2025-11-03T16:15:22.063"/>
    <p1510:client id="{A066F886-279A-B2A2-D229-8E555258914C}" v="4" dt="2025-11-03T14:23:11.348"/>
    <p1510:client id="{AD3FDCED-A072-C697-4046-EBF560175419}" v="7" dt="2025-11-05T08:07:23.520"/>
    <p1510:client id="{BF15690C-E83A-F5EC-DB6E-09B2D266B50E}" v="120" dt="2025-11-04T13:08:14.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“Singapore is facing a serious diabetes challenge — one in nine Singaporeans already lives with diabetes, and this number could more than double by 2050. Despite existing screening tools, many high-risk individuals slip through undetected because current methods rely on limited data. Our project explores how advanced analytics can enhance diabetes prediction, supporting national efforts like Healthier SG to move from treatment to prevention.”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“Singapore is facing a serious diabetes challenge — one in nine Singaporeans already lives with diabetes, and this number could more than double by 2050. Despite existing screening tools, many high-risk individuals slip through undetected because current methods rely on limited data. Our project explores how advanced analytics can enhance diabetes prediction, supporting national efforts like Healthier SG to move from treatment to prevention.”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“Singapore is facing a serious diabetes challenge — one in nine Singaporeans already lives with diabetes, and this number could more than double by 2050. Despite existing screening tools, many high-risk individuals slip through undetected because current methods rely on limited data. Our project explores how advanced analytics can enhance diabetes prediction, supporting national efforts like Healthier SG to move from treatment to prevention.”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777136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1">
                <a:solidFill>
                  <a:srgbClr val="F69200"/>
                </a:solidFill>
              </a:rPr>
              <a:t>PROJECT TIMELINE</a:t>
            </a:r>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273595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256840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0"/>
            <a:ext cx="13238487" cy="4994372"/>
          </a:xfrm>
        </p:spPr>
        <p:txBody>
          <a:bodyPr anchor="b"/>
          <a:lstStyle>
            <a:lvl1pPr>
              <a:defRPr sz="10800"/>
            </a:lvl1pPr>
          </a:lstStyle>
          <a:p>
            <a:r>
              <a:rPr lang="en-US"/>
              <a:t>Click to edit Master title style</a:t>
            </a:r>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6955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1003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4343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a:t>”</a:t>
            </a:r>
          </a:p>
        </p:txBody>
      </p:sp>
    </p:spTree>
    <p:extLst>
      <p:ext uri="{BB962C8B-B14F-4D97-AF65-F5344CB8AC3E}">
        <p14:creationId xmlns:p14="http://schemas.microsoft.com/office/powerpoint/2010/main" val="508162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94289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4"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75757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p>
        </p:txBody>
      </p:sp>
      <p:sp>
        <p:nvSpPr>
          <p:cNvPr id="3" name="Text Placeholder 2"/>
          <p:cNvSpPr>
            <a:spLocks noGrp="1"/>
          </p:cNvSpPr>
          <p:nvPr>
            <p:ph type="body" idx="1"/>
          </p:nvPr>
        </p:nvSpPr>
        <p:spPr>
          <a:xfrm>
            <a:off x="978694"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4"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22" name="Text Placeholder 3"/>
          <p:cNvSpPr>
            <a:spLocks noGrp="1"/>
          </p:cNvSpPr>
          <p:nvPr>
            <p:ph type="body" sz="half" idx="18"/>
          </p:nvPr>
        </p:nvSpPr>
        <p:spPr>
          <a:xfrm>
            <a:off x="978694"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7931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365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8935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6708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0876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481740" y="3084138"/>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186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2660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60868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151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25084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0" y="2781288"/>
            <a:ext cx="7639359" cy="2362212"/>
          </a:xfrm>
        </p:spPr>
        <p:txBody>
          <a:bodyPr anchor="b">
            <a:normAutofit/>
          </a:bodyPr>
          <a:lstStyle>
            <a:lvl1pPr algn="l">
              <a:defRPr sz="5400" b="0"/>
            </a:lvl1pPr>
          </a:lstStyle>
          <a:p>
            <a:r>
              <a:rPr lang="en-US"/>
              <a:t>Click to edit Master title style</a:t>
            </a:r>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4017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0"/>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654968"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11/5/2025</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83988752"/>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202E"/>
        </a:solidFill>
        <a:effectLst/>
      </p:bgPr>
    </p:bg>
    <p:spTree>
      <p:nvGrpSpPr>
        <p:cNvPr id="1" name=""/>
        <p:cNvGrpSpPr/>
        <p:nvPr/>
      </p:nvGrpSpPr>
      <p:grpSpPr>
        <a:xfrm>
          <a:off x="0" y="0"/>
          <a:ext cx="0" cy="0"/>
          <a:chOff x="0" y="0"/>
          <a:chExt cx="0" cy="0"/>
        </a:xfrm>
      </p:grpSpPr>
      <p:sp>
        <p:nvSpPr>
          <p:cNvPr id="2" name="AutoShape 2"/>
          <p:cNvSpPr/>
          <p:nvPr/>
        </p:nvSpPr>
        <p:spPr>
          <a:xfrm>
            <a:off x="1849373" y="6509743"/>
            <a:ext cx="3425190" cy="0"/>
          </a:xfrm>
          <a:prstGeom prst="line">
            <a:avLst/>
          </a:prstGeom>
          <a:ln w="85725" cap="rnd">
            <a:solidFill>
              <a:srgbClr val="FFFFFF"/>
            </a:solidFill>
            <a:prstDash val="solid"/>
            <a:headEnd type="none" w="sm" len="sm"/>
            <a:tailEnd type="none" w="sm" len="sm"/>
          </a:ln>
        </p:spPr>
        <p:txBody>
          <a:bodyPr/>
          <a:lstStyle/>
          <a:p>
            <a:endParaRPr lang="en-US"/>
          </a:p>
        </p:txBody>
      </p:sp>
      <p:sp>
        <p:nvSpPr>
          <p:cNvPr id="3" name="Freeform 3"/>
          <p:cNvSpPr/>
          <p:nvPr/>
        </p:nvSpPr>
        <p:spPr>
          <a:xfrm>
            <a:off x="-687388" y="484070"/>
            <a:ext cx="5672030" cy="4114800"/>
          </a:xfrm>
          <a:custGeom>
            <a:avLst/>
            <a:gdLst/>
            <a:ahLst/>
            <a:cxnLst/>
            <a:rect l="l" t="t" r="r" b="b"/>
            <a:pathLst>
              <a:path w="5672030" h="4114800">
                <a:moveTo>
                  <a:pt x="0" y="0"/>
                </a:moveTo>
                <a:lnTo>
                  <a:pt x="5672030" y="0"/>
                </a:lnTo>
                <a:lnTo>
                  <a:pt x="5672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473349" y="5781779"/>
            <a:ext cx="4998331" cy="3476521"/>
          </a:xfrm>
          <a:custGeom>
            <a:avLst/>
            <a:gdLst/>
            <a:ahLst/>
            <a:cxnLst/>
            <a:rect l="l" t="t" r="r" b="b"/>
            <a:pathLst>
              <a:path w="4998331" h="3476521">
                <a:moveTo>
                  <a:pt x="0" y="0"/>
                </a:moveTo>
                <a:lnTo>
                  <a:pt x="4998331" y="0"/>
                </a:lnTo>
                <a:lnTo>
                  <a:pt x="4998331" y="3476521"/>
                </a:lnTo>
                <a:lnTo>
                  <a:pt x="0" y="3476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849373" y="4361083"/>
            <a:ext cx="12622905" cy="2105797"/>
          </a:xfrm>
          <a:prstGeom prst="rect">
            <a:avLst/>
          </a:prstGeom>
        </p:spPr>
        <p:txBody>
          <a:bodyPr lIns="0" tIns="0" rIns="0" bIns="0" rtlCol="0" anchor="t">
            <a:spAutoFit/>
          </a:bodyPr>
          <a:lstStyle/>
          <a:p>
            <a:pPr algn="l">
              <a:lnSpc>
                <a:spcPts val="8235"/>
              </a:lnSpc>
            </a:pPr>
            <a:r>
              <a:rPr lang="en-US" sz="7555" b="1">
                <a:solidFill>
                  <a:srgbClr val="F69200"/>
                </a:solidFill>
                <a:latin typeface="Montserrat Heavy"/>
                <a:ea typeface="Montserrat Heavy"/>
                <a:cs typeface="Montserrat Heavy"/>
                <a:sym typeface="Montserrat Heavy"/>
              </a:rPr>
              <a:t>PREDICTIVE ANALYTICS FOR DIABETES</a:t>
            </a:r>
          </a:p>
        </p:txBody>
      </p:sp>
      <p:sp>
        <p:nvSpPr>
          <p:cNvPr id="6" name="Freeform 6"/>
          <p:cNvSpPr/>
          <p:nvPr/>
        </p:nvSpPr>
        <p:spPr>
          <a:xfrm>
            <a:off x="15187931" y="484070"/>
            <a:ext cx="2567498" cy="2263210"/>
          </a:xfrm>
          <a:custGeom>
            <a:avLst/>
            <a:gdLst/>
            <a:ahLst/>
            <a:cxnLst/>
            <a:rect l="l" t="t" r="r" b="b"/>
            <a:pathLst>
              <a:path w="2567498" h="2263210">
                <a:moveTo>
                  <a:pt x="0" y="0"/>
                </a:moveTo>
                <a:lnTo>
                  <a:pt x="2567498" y="0"/>
                </a:lnTo>
                <a:lnTo>
                  <a:pt x="2567498" y="2263210"/>
                </a:lnTo>
                <a:lnTo>
                  <a:pt x="0" y="2263210"/>
                </a:lnTo>
                <a:lnTo>
                  <a:pt x="0" y="0"/>
                </a:lnTo>
                <a:close/>
              </a:path>
            </a:pathLst>
          </a:custGeom>
          <a:blipFill>
            <a:blip r:embed="rId6"/>
            <a:stretch>
              <a:fillRect r="-279133"/>
            </a:stretch>
          </a:blipFill>
        </p:spPr>
        <p:txBody>
          <a:bodyPr/>
          <a:lstStyle/>
          <a:p>
            <a:endParaRPr lang="en-US"/>
          </a:p>
        </p:txBody>
      </p:sp>
      <p:sp>
        <p:nvSpPr>
          <p:cNvPr id="7" name="TextBox 7"/>
          <p:cNvSpPr txBox="1"/>
          <p:nvPr/>
        </p:nvSpPr>
        <p:spPr>
          <a:xfrm>
            <a:off x="1849373" y="6751160"/>
            <a:ext cx="6941784" cy="471575"/>
          </a:xfrm>
          <a:prstGeom prst="rect">
            <a:avLst/>
          </a:prstGeom>
        </p:spPr>
        <p:txBody>
          <a:bodyPr lIns="0" tIns="0" rIns="0" bIns="0" rtlCol="0" anchor="t">
            <a:spAutoFit/>
          </a:bodyPr>
          <a:lstStyle/>
          <a:p>
            <a:pPr algn="l">
              <a:lnSpc>
                <a:spcPts val="3932"/>
              </a:lnSpc>
              <a:spcBef>
                <a:spcPct val="0"/>
              </a:spcBef>
            </a:pPr>
            <a:r>
              <a:rPr lang="en-US" sz="2809" b="1">
                <a:solidFill>
                  <a:srgbClr val="FFFFFF"/>
                </a:solidFill>
                <a:latin typeface="Montserrat Medium"/>
                <a:ea typeface="Montserrat Medium"/>
                <a:cs typeface="Montserrat Medium"/>
                <a:sym typeface="Montserrat Medium"/>
              </a:rPr>
              <a:t>Presented by Group 7</a:t>
            </a:r>
          </a:p>
        </p:txBody>
      </p:sp>
      <p:sp>
        <p:nvSpPr>
          <p:cNvPr id="8" name="TextBox 8"/>
          <p:cNvSpPr txBox="1"/>
          <p:nvPr/>
        </p:nvSpPr>
        <p:spPr>
          <a:xfrm>
            <a:off x="1849373" y="7421290"/>
            <a:ext cx="8403176" cy="1462175"/>
          </a:xfrm>
          <a:prstGeom prst="rect">
            <a:avLst/>
          </a:prstGeom>
        </p:spPr>
        <p:txBody>
          <a:bodyPr lIns="0" tIns="0" rIns="0" bIns="0" rtlCol="0" anchor="t">
            <a:spAutoFit/>
          </a:bodyPr>
          <a:lstStyle/>
          <a:p>
            <a:pPr algn="l">
              <a:lnSpc>
                <a:spcPts val="3932"/>
              </a:lnSpc>
              <a:spcBef>
                <a:spcPct val="0"/>
              </a:spcBef>
            </a:pPr>
            <a:r>
              <a:rPr lang="en-US" sz="2809" b="1">
                <a:solidFill>
                  <a:srgbClr val="FFFFFF"/>
                </a:solidFill>
                <a:latin typeface="Montserrat Medium"/>
                <a:ea typeface="Montserrat Medium"/>
                <a:cs typeface="Montserrat Medium"/>
                <a:sym typeface="Montserrat Medium"/>
              </a:rPr>
              <a:t>Satya Nikitha Pulapa, Sean Kho, Kuwabara Tsusha, Liew Jun Hao, Sahoo Sidharth Sankar, Dhruv Punjabi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7971324" y="4206421"/>
            <a:ext cx="8028449" cy="5381569"/>
          </a:xfrm>
          <a:custGeom>
            <a:avLst/>
            <a:gdLst/>
            <a:ahLst/>
            <a:cxnLst/>
            <a:rect l="l" t="t" r="r" b="b"/>
            <a:pathLst>
              <a:path w="8028449" h="5381569">
                <a:moveTo>
                  <a:pt x="0" y="0"/>
                </a:moveTo>
                <a:lnTo>
                  <a:pt x="8028448" y="0"/>
                </a:lnTo>
                <a:lnTo>
                  <a:pt x="8028448" y="5381570"/>
                </a:lnTo>
                <a:lnTo>
                  <a:pt x="0" y="5381570"/>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4206421"/>
            <a:ext cx="6738185" cy="5381569"/>
          </a:xfrm>
          <a:custGeom>
            <a:avLst/>
            <a:gdLst/>
            <a:ahLst/>
            <a:cxnLst/>
            <a:rect l="l" t="t" r="r" b="b"/>
            <a:pathLst>
              <a:path w="6738185" h="5381569">
                <a:moveTo>
                  <a:pt x="0" y="0"/>
                </a:moveTo>
                <a:lnTo>
                  <a:pt x="6738185" y="0"/>
                </a:lnTo>
                <a:lnTo>
                  <a:pt x="6738185" y="5381570"/>
                </a:lnTo>
                <a:lnTo>
                  <a:pt x="0" y="5381570"/>
                </a:lnTo>
                <a:lnTo>
                  <a:pt x="0" y="0"/>
                </a:lnTo>
                <a:close/>
              </a:path>
            </a:pathLst>
          </a:custGeom>
          <a:blipFill>
            <a:blip r:embed="rId3"/>
            <a:stretch>
              <a:fillRect r="-19064"/>
            </a:stretch>
          </a:blipFill>
        </p:spPr>
        <p:txBody>
          <a:bodyPr/>
          <a:lstStyle/>
          <a:p>
            <a:endParaRPr lang="en-US"/>
          </a:p>
        </p:txBody>
      </p:sp>
      <p:sp>
        <p:nvSpPr>
          <p:cNvPr id="4" name="TextBox 4"/>
          <p:cNvSpPr txBox="1"/>
          <p:nvPr/>
        </p:nvSpPr>
        <p:spPr>
          <a:xfrm>
            <a:off x="1028700" y="2351574"/>
            <a:ext cx="14971072" cy="15811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Montserrat"/>
                <a:ea typeface="Montserrat"/>
                <a:cs typeface="Montserrat"/>
                <a:sym typeface="Montserrat"/>
              </a:rPr>
              <a:t>Regardless of whether the patient was diagnosed with hypertension, diabetes status, HbA1c, and blood glucose levels did not differ </a:t>
            </a:r>
          </a:p>
          <a:p>
            <a:pPr marL="647700" lvl="1" indent="-323850" algn="l">
              <a:lnSpc>
                <a:spcPts val="4200"/>
              </a:lnSpc>
              <a:buFont typeface="Arial"/>
              <a:buChar char="•"/>
            </a:pPr>
            <a:r>
              <a:rPr lang="en-US" sz="3000" b="1">
                <a:solidFill>
                  <a:srgbClr val="FAB31B"/>
                </a:solidFill>
                <a:latin typeface="Montserrat Bold"/>
                <a:ea typeface="Montserrat Bold"/>
                <a:cs typeface="Montserrat Bold"/>
                <a:sym typeface="Montserrat Bold"/>
              </a:rPr>
              <a:t>Hypertension appears to have no observed association with diabetes </a:t>
            </a:r>
          </a:p>
        </p:txBody>
      </p:sp>
      <p:grpSp>
        <p:nvGrpSpPr>
          <p:cNvPr id="5" name="Group 5"/>
          <p:cNvGrpSpPr/>
          <p:nvPr/>
        </p:nvGrpSpPr>
        <p:grpSpPr>
          <a:xfrm>
            <a:off x="14970525" y="9734179"/>
            <a:ext cx="3317475" cy="552821"/>
            <a:chOff x="0" y="0"/>
            <a:chExt cx="873738" cy="145599"/>
          </a:xfrm>
        </p:grpSpPr>
        <p:sp>
          <p:nvSpPr>
            <p:cNvPr id="6" name="Freeform 6"/>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7" name="TextBox 7"/>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Jun Hao</a:t>
              </a:r>
            </a:p>
          </p:txBody>
        </p:sp>
      </p:grpSp>
      <p:sp>
        <p:nvSpPr>
          <p:cNvPr id="8" name="AutoShape 8"/>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9" name="TextBox 9"/>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BI- AND MULTIVARIATE ANALYSIS</a:t>
            </a:r>
          </a:p>
        </p:txBody>
      </p:sp>
      <p:sp>
        <p:nvSpPr>
          <p:cNvPr id="10" name="TextBox 10"/>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HYPERTENSION HAS LOW ASSOCIATION WITH DIABETES</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grpSp>
        <p:nvGrpSpPr>
          <p:cNvPr id="2" name="Group 2"/>
          <p:cNvGrpSpPr/>
          <p:nvPr/>
        </p:nvGrpSpPr>
        <p:grpSpPr>
          <a:xfrm>
            <a:off x="1080679" y="2842829"/>
            <a:ext cx="3616326" cy="6187703"/>
            <a:chOff x="0" y="0"/>
            <a:chExt cx="952448" cy="1629683"/>
          </a:xfrm>
        </p:grpSpPr>
        <p:sp>
          <p:nvSpPr>
            <p:cNvPr id="3" name="Freeform 3"/>
            <p:cNvSpPr/>
            <p:nvPr/>
          </p:nvSpPr>
          <p:spPr>
            <a:xfrm>
              <a:off x="0" y="0"/>
              <a:ext cx="952448" cy="1629683"/>
            </a:xfrm>
            <a:custGeom>
              <a:avLst/>
              <a:gdLst/>
              <a:ahLst/>
              <a:cxnLst/>
              <a:rect l="l" t="t" r="r" b="b"/>
              <a:pathLst>
                <a:path w="952448" h="1629683">
                  <a:moveTo>
                    <a:pt x="0" y="0"/>
                  </a:moveTo>
                  <a:lnTo>
                    <a:pt x="952448" y="0"/>
                  </a:lnTo>
                  <a:lnTo>
                    <a:pt x="952448" y="1629683"/>
                  </a:lnTo>
                  <a:lnTo>
                    <a:pt x="0" y="1629683"/>
                  </a:lnTo>
                  <a:close/>
                </a:path>
              </a:pathLst>
            </a:custGeom>
            <a:solidFill>
              <a:srgbClr val="FFE1B5"/>
            </a:solidFill>
          </p:spPr>
          <p:txBody>
            <a:bodyPr/>
            <a:lstStyle/>
            <a:p>
              <a:endParaRPr lang="en-US"/>
            </a:p>
          </p:txBody>
        </p:sp>
        <p:sp>
          <p:nvSpPr>
            <p:cNvPr id="4" name="TextBox 4"/>
            <p:cNvSpPr txBox="1"/>
            <p:nvPr/>
          </p:nvSpPr>
          <p:spPr>
            <a:xfrm>
              <a:off x="0" y="-66675"/>
              <a:ext cx="952448" cy="1696358"/>
            </a:xfrm>
            <a:prstGeom prst="rect">
              <a:avLst/>
            </a:prstGeom>
          </p:spPr>
          <p:txBody>
            <a:bodyPr lIns="50800" tIns="50800" rIns="50800" bIns="50800" rtlCol="0" anchor="ctr"/>
            <a:lstStyle/>
            <a:p>
              <a:pPr algn="ctr">
                <a:lnSpc>
                  <a:spcPts val="5599"/>
                </a:lnSpc>
              </a:pPr>
              <a:endParaRPr/>
            </a:p>
          </p:txBody>
        </p:sp>
      </p:grpSp>
      <p:grpSp>
        <p:nvGrpSpPr>
          <p:cNvPr id="5" name="Group 5"/>
          <p:cNvGrpSpPr/>
          <p:nvPr/>
        </p:nvGrpSpPr>
        <p:grpSpPr>
          <a:xfrm>
            <a:off x="5144652" y="2842829"/>
            <a:ext cx="3616326" cy="6187703"/>
            <a:chOff x="0" y="0"/>
            <a:chExt cx="952448" cy="1629683"/>
          </a:xfrm>
        </p:grpSpPr>
        <p:sp>
          <p:nvSpPr>
            <p:cNvPr id="6" name="Freeform 6"/>
            <p:cNvSpPr/>
            <p:nvPr/>
          </p:nvSpPr>
          <p:spPr>
            <a:xfrm>
              <a:off x="0" y="0"/>
              <a:ext cx="952448" cy="1629683"/>
            </a:xfrm>
            <a:custGeom>
              <a:avLst/>
              <a:gdLst/>
              <a:ahLst/>
              <a:cxnLst/>
              <a:rect l="l" t="t" r="r" b="b"/>
              <a:pathLst>
                <a:path w="952448" h="1629683">
                  <a:moveTo>
                    <a:pt x="0" y="0"/>
                  </a:moveTo>
                  <a:lnTo>
                    <a:pt x="952448" y="0"/>
                  </a:lnTo>
                  <a:lnTo>
                    <a:pt x="952448" y="1629683"/>
                  </a:lnTo>
                  <a:lnTo>
                    <a:pt x="0" y="1629683"/>
                  </a:lnTo>
                  <a:close/>
                </a:path>
              </a:pathLst>
            </a:custGeom>
            <a:solidFill>
              <a:srgbClr val="FFE1B5"/>
            </a:solidFill>
          </p:spPr>
          <p:txBody>
            <a:bodyPr/>
            <a:lstStyle/>
            <a:p>
              <a:endParaRPr lang="en-US"/>
            </a:p>
          </p:txBody>
        </p:sp>
        <p:sp>
          <p:nvSpPr>
            <p:cNvPr id="7" name="TextBox 7"/>
            <p:cNvSpPr txBox="1"/>
            <p:nvPr/>
          </p:nvSpPr>
          <p:spPr>
            <a:xfrm>
              <a:off x="0" y="-66675"/>
              <a:ext cx="952448" cy="1696358"/>
            </a:xfrm>
            <a:prstGeom prst="rect">
              <a:avLst/>
            </a:prstGeom>
          </p:spPr>
          <p:txBody>
            <a:bodyPr lIns="50800" tIns="50800" rIns="50800" bIns="50800" rtlCol="0" anchor="ctr"/>
            <a:lstStyle/>
            <a:p>
              <a:pPr algn="ctr">
                <a:lnSpc>
                  <a:spcPts val="5599"/>
                </a:lnSpc>
              </a:pPr>
              <a:endParaRPr/>
            </a:p>
          </p:txBody>
        </p:sp>
      </p:grpSp>
      <p:grpSp>
        <p:nvGrpSpPr>
          <p:cNvPr id="8" name="Group 8"/>
          <p:cNvGrpSpPr/>
          <p:nvPr/>
        </p:nvGrpSpPr>
        <p:grpSpPr>
          <a:xfrm>
            <a:off x="13260852" y="2853269"/>
            <a:ext cx="3616326" cy="6187703"/>
            <a:chOff x="0" y="0"/>
            <a:chExt cx="952448" cy="1629683"/>
          </a:xfrm>
        </p:grpSpPr>
        <p:sp>
          <p:nvSpPr>
            <p:cNvPr id="9" name="Freeform 9"/>
            <p:cNvSpPr/>
            <p:nvPr/>
          </p:nvSpPr>
          <p:spPr>
            <a:xfrm>
              <a:off x="0" y="0"/>
              <a:ext cx="952448" cy="1629683"/>
            </a:xfrm>
            <a:custGeom>
              <a:avLst/>
              <a:gdLst/>
              <a:ahLst/>
              <a:cxnLst/>
              <a:rect l="l" t="t" r="r" b="b"/>
              <a:pathLst>
                <a:path w="952448" h="1629683">
                  <a:moveTo>
                    <a:pt x="0" y="0"/>
                  </a:moveTo>
                  <a:lnTo>
                    <a:pt x="952448" y="0"/>
                  </a:lnTo>
                  <a:lnTo>
                    <a:pt x="952448" y="1629683"/>
                  </a:lnTo>
                  <a:lnTo>
                    <a:pt x="0" y="1629683"/>
                  </a:lnTo>
                  <a:close/>
                </a:path>
              </a:pathLst>
            </a:custGeom>
            <a:solidFill>
              <a:srgbClr val="FFE1B5"/>
            </a:solidFill>
          </p:spPr>
          <p:txBody>
            <a:bodyPr/>
            <a:lstStyle/>
            <a:p>
              <a:endParaRPr lang="en-US"/>
            </a:p>
          </p:txBody>
        </p:sp>
        <p:sp>
          <p:nvSpPr>
            <p:cNvPr id="10" name="TextBox 10"/>
            <p:cNvSpPr txBox="1"/>
            <p:nvPr/>
          </p:nvSpPr>
          <p:spPr>
            <a:xfrm>
              <a:off x="0" y="-66675"/>
              <a:ext cx="952448" cy="1696358"/>
            </a:xfrm>
            <a:prstGeom prst="rect">
              <a:avLst/>
            </a:prstGeom>
          </p:spPr>
          <p:txBody>
            <a:bodyPr lIns="50800" tIns="50800" rIns="50800" bIns="50800" rtlCol="0" anchor="ctr"/>
            <a:lstStyle/>
            <a:p>
              <a:pPr algn="ctr">
                <a:lnSpc>
                  <a:spcPts val="5599"/>
                </a:lnSpc>
              </a:pPr>
              <a:endParaRPr/>
            </a:p>
          </p:txBody>
        </p:sp>
      </p:grpSp>
      <p:grpSp>
        <p:nvGrpSpPr>
          <p:cNvPr id="11" name="Group 11"/>
          <p:cNvGrpSpPr/>
          <p:nvPr/>
        </p:nvGrpSpPr>
        <p:grpSpPr>
          <a:xfrm>
            <a:off x="9208653" y="2853269"/>
            <a:ext cx="3616326" cy="6187703"/>
            <a:chOff x="0" y="0"/>
            <a:chExt cx="952448" cy="1629683"/>
          </a:xfrm>
        </p:grpSpPr>
        <p:sp>
          <p:nvSpPr>
            <p:cNvPr id="12" name="Freeform 12"/>
            <p:cNvSpPr/>
            <p:nvPr/>
          </p:nvSpPr>
          <p:spPr>
            <a:xfrm>
              <a:off x="0" y="0"/>
              <a:ext cx="952448" cy="1629683"/>
            </a:xfrm>
            <a:custGeom>
              <a:avLst/>
              <a:gdLst/>
              <a:ahLst/>
              <a:cxnLst/>
              <a:rect l="l" t="t" r="r" b="b"/>
              <a:pathLst>
                <a:path w="952448" h="1629683">
                  <a:moveTo>
                    <a:pt x="0" y="0"/>
                  </a:moveTo>
                  <a:lnTo>
                    <a:pt x="952448" y="0"/>
                  </a:lnTo>
                  <a:lnTo>
                    <a:pt x="952448" y="1629683"/>
                  </a:lnTo>
                  <a:lnTo>
                    <a:pt x="0" y="1629683"/>
                  </a:lnTo>
                  <a:close/>
                </a:path>
              </a:pathLst>
            </a:custGeom>
            <a:solidFill>
              <a:srgbClr val="FFE1B5"/>
            </a:solidFill>
          </p:spPr>
          <p:txBody>
            <a:bodyPr/>
            <a:lstStyle/>
            <a:p>
              <a:endParaRPr lang="en-US"/>
            </a:p>
          </p:txBody>
        </p:sp>
        <p:sp>
          <p:nvSpPr>
            <p:cNvPr id="13" name="TextBox 13"/>
            <p:cNvSpPr txBox="1"/>
            <p:nvPr/>
          </p:nvSpPr>
          <p:spPr>
            <a:xfrm>
              <a:off x="0" y="-66675"/>
              <a:ext cx="952448" cy="1696358"/>
            </a:xfrm>
            <a:prstGeom prst="rect">
              <a:avLst/>
            </a:prstGeom>
          </p:spPr>
          <p:txBody>
            <a:bodyPr lIns="50800" tIns="50800" rIns="50800" bIns="50800" rtlCol="0" anchor="ctr"/>
            <a:lstStyle/>
            <a:p>
              <a:pPr algn="ctr">
                <a:lnSpc>
                  <a:spcPts val="5599"/>
                </a:lnSpc>
              </a:pPr>
              <a:endParaRPr/>
            </a:p>
          </p:txBody>
        </p:sp>
      </p:grpSp>
      <p:grpSp>
        <p:nvGrpSpPr>
          <p:cNvPr id="14" name="Group 14"/>
          <p:cNvGrpSpPr/>
          <p:nvPr/>
        </p:nvGrpSpPr>
        <p:grpSpPr>
          <a:xfrm>
            <a:off x="14970525" y="9734179"/>
            <a:ext cx="3317475" cy="552821"/>
            <a:chOff x="0" y="0"/>
            <a:chExt cx="873738" cy="145599"/>
          </a:xfrm>
        </p:grpSpPr>
        <p:sp>
          <p:nvSpPr>
            <p:cNvPr id="15" name="Freeform 15"/>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16" name="TextBox 16"/>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Jun Hao</a:t>
              </a:r>
            </a:p>
          </p:txBody>
        </p:sp>
      </p:grpSp>
      <p:sp>
        <p:nvSpPr>
          <p:cNvPr id="17" name="AutoShape 17"/>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grpSp>
        <p:nvGrpSpPr>
          <p:cNvPr id="18" name="Group 18"/>
          <p:cNvGrpSpPr/>
          <p:nvPr/>
        </p:nvGrpSpPr>
        <p:grpSpPr>
          <a:xfrm rot="-8187278">
            <a:off x="4305100" y="5379620"/>
            <a:ext cx="1086702" cy="1135000"/>
            <a:chOff x="0" y="0"/>
            <a:chExt cx="571500" cy="596900"/>
          </a:xfrm>
        </p:grpSpPr>
        <p:sp>
          <p:nvSpPr>
            <p:cNvPr id="19" name="Freeform 19"/>
            <p:cNvSpPr/>
            <p:nvPr/>
          </p:nvSpPr>
          <p:spPr>
            <a:xfrm>
              <a:off x="0" y="0"/>
              <a:ext cx="571500" cy="596900"/>
            </a:xfrm>
            <a:custGeom>
              <a:avLst/>
              <a:gdLst/>
              <a:ahLst/>
              <a:cxnLst/>
              <a:rect l="l" t="t" r="r" b="b"/>
              <a:pathLst>
                <a:path w="571500" h="596900">
                  <a:moveTo>
                    <a:pt x="571500" y="596900"/>
                  </a:moveTo>
                  <a:lnTo>
                    <a:pt x="0" y="596900"/>
                  </a:lnTo>
                  <a:lnTo>
                    <a:pt x="0" y="0"/>
                  </a:lnTo>
                  <a:lnTo>
                    <a:pt x="571500" y="596900"/>
                  </a:lnTo>
                  <a:close/>
                </a:path>
              </a:pathLst>
            </a:custGeom>
            <a:solidFill>
              <a:srgbClr val="F69200"/>
            </a:solidFill>
          </p:spPr>
          <p:txBody>
            <a:bodyPr/>
            <a:lstStyle/>
            <a:p>
              <a:endParaRPr lang="en-US"/>
            </a:p>
          </p:txBody>
        </p:sp>
        <p:sp>
          <p:nvSpPr>
            <p:cNvPr id="20" name="TextBox 20"/>
            <p:cNvSpPr txBox="1"/>
            <p:nvPr/>
          </p:nvSpPr>
          <p:spPr>
            <a:xfrm>
              <a:off x="0" y="260350"/>
              <a:ext cx="285750" cy="33528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rot="-8187278">
            <a:off x="8357731" y="5369180"/>
            <a:ext cx="1086702" cy="1135000"/>
            <a:chOff x="0" y="0"/>
            <a:chExt cx="571500" cy="596900"/>
          </a:xfrm>
        </p:grpSpPr>
        <p:sp>
          <p:nvSpPr>
            <p:cNvPr id="22" name="Freeform 22"/>
            <p:cNvSpPr/>
            <p:nvPr/>
          </p:nvSpPr>
          <p:spPr>
            <a:xfrm>
              <a:off x="0" y="0"/>
              <a:ext cx="571500" cy="596900"/>
            </a:xfrm>
            <a:custGeom>
              <a:avLst/>
              <a:gdLst/>
              <a:ahLst/>
              <a:cxnLst/>
              <a:rect l="l" t="t" r="r" b="b"/>
              <a:pathLst>
                <a:path w="571500" h="596900">
                  <a:moveTo>
                    <a:pt x="571500" y="596900"/>
                  </a:moveTo>
                  <a:lnTo>
                    <a:pt x="0" y="596900"/>
                  </a:lnTo>
                  <a:lnTo>
                    <a:pt x="0" y="0"/>
                  </a:lnTo>
                  <a:lnTo>
                    <a:pt x="571500" y="596900"/>
                  </a:lnTo>
                  <a:close/>
                </a:path>
              </a:pathLst>
            </a:custGeom>
            <a:solidFill>
              <a:srgbClr val="F69200"/>
            </a:solidFill>
          </p:spPr>
          <p:txBody>
            <a:bodyPr/>
            <a:lstStyle/>
            <a:p>
              <a:endParaRPr lang="en-US"/>
            </a:p>
          </p:txBody>
        </p:sp>
        <p:sp>
          <p:nvSpPr>
            <p:cNvPr id="23" name="TextBox 23"/>
            <p:cNvSpPr txBox="1"/>
            <p:nvPr/>
          </p:nvSpPr>
          <p:spPr>
            <a:xfrm>
              <a:off x="0" y="260350"/>
              <a:ext cx="285750" cy="33528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rot="-8187278">
            <a:off x="12413363" y="5369180"/>
            <a:ext cx="1086702" cy="1135000"/>
            <a:chOff x="0" y="0"/>
            <a:chExt cx="571500" cy="596900"/>
          </a:xfrm>
        </p:grpSpPr>
        <p:sp>
          <p:nvSpPr>
            <p:cNvPr id="25" name="Freeform 25"/>
            <p:cNvSpPr/>
            <p:nvPr/>
          </p:nvSpPr>
          <p:spPr>
            <a:xfrm>
              <a:off x="0" y="0"/>
              <a:ext cx="571500" cy="596900"/>
            </a:xfrm>
            <a:custGeom>
              <a:avLst/>
              <a:gdLst/>
              <a:ahLst/>
              <a:cxnLst/>
              <a:rect l="l" t="t" r="r" b="b"/>
              <a:pathLst>
                <a:path w="571500" h="596900">
                  <a:moveTo>
                    <a:pt x="571500" y="596900"/>
                  </a:moveTo>
                  <a:lnTo>
                    <a:pt x="0" y="596900"/>
                  </a:lnTo>
                  <a:lnTo>
                    <a:pt x="0" y="0"/>
                  </a:lnTo>
                  <a:lnTo>
                    <a:pt x="571500" y="596900"/>
                  </a:lnTo>
                  <a:close/>
                </a:path>
              </a:pathLst>
            </a:custGeom>
            <a:solidFill>
              <a:srgbClr val="F69200"/>
            </a:solidFill>
          </p:spPr>
          <p:txBody>
            <a:bodyPr/>
            <a:lstStyle/>
            <a:p>
              <a:endParaRPr lang="en-US"/>
            </a:p>
          </p:txBody>
        </p:sp>
        <p:sp>
          <p:nvSpPr>
            <p:cNvPr id="26" name="TextBox 26"/>
            <p:cNvSpPr txBox="1"/>
            <p:nvPr/>
          </p:nvSpPr>
          <p:spPr>
            <a:xfrm>
              <a:off x="0" y="260350"/>
              <a:ext cx="285750" cy="33528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080679" y="3132624"/>
            <a:ext cx="3616326" cy="1227235"/>
            <a:chOff x="0" y="0"/>
            <a:chExt cx="952448" cy="323222"/>
          </a:xfrm>
        </p:grpSpPr>
        <p:sp>
          <p:nvSpPr>
            <p:cNvPr id="28" name="Freeform 28"/>
            <p:cNvSpPr/>
            <p:nvPr/>
          </p:nvSpPr>
          <p:spPr>
            <a:xfrm>
              <a:off x="0" y="0"/>
              <a:ext cx="952448" cy="323222"/>
            </a:xfrm>
            <a:custGeom>
              <a:avLst/>
              <a:gdLst/>
              <a:ahLst/>
              <a:cxnLst/>
              <a:rect l="l" t="t" r="r" b="b"/>
              <a:pathLst>
                <a:path w="952448" h="323222">
                  <a:moveTo>
                    <a:pt x="0" y="0"/>
                  </a:moveTo>
                  <a:lnTo>
                    <a:pt x="952448" y="0"/>
                  </a:lnTo>
                  <a:lnTo>
                    <a:pt x="952448" y="323222"/>
                  </a:lnTo>
                  <a:lnTo>
                    <a:pt x="0" y="323222"/>
                  </a:lnTo>
                  <a:close/>
                </a:path>
              </a:pathLst>
            </a:custGeom>
            <a:solidFill>
              <a:srgbClr val="A8D3E5"/>
            </a:solidFill>
          </p:spPr>
          <p:txBody>
            <a:bodyPr/>
            <a:lstStyle/>
            <a:p>
              <a:endParaRPr lang="en-US"/>
            </a:p>
          </p:txBody>
        </p:sp>
        <p:sp>
          <p:nvSpPr>
            <p:cNvPr id="29" name="TextBox 29"/>
            <p:cNvSpPr txBox="1"/>
            <p:nvPr/>
          </p:nvSpPr>
          <p:spPr>
            <a:xfrm>
              <a:off x="0" y="-76200"/>
              <a:ext cx="952448" cy="399422"/>
            </a:xfrm>
            <a:prstGeom prst="rect">
              <a:avLst/>
            </a:prstGeom>
          </p:spPr>
          <p:txBody>
            <a:bodyPr lIns="50800" tIns="50800" rIns="50800" bIns="50800" rtlCol="0" anchor="ctr"/>
            <a:lstStyle/>
            <a:p>
              <a:pPr algn="ctr">
                <a:lnSpc>
                  <a:spcPts val="4900"/>
                </a:lnSpc>
              </a:pPr>
              <a:r>
                <a:rPr lang="en-US" sz="3500" b="1">
                  <a:solidFill>
                    <a:srgbClr val="0D4564"/>
                  </a:solidFill>
                  <a:latin typeface="Montserrat Bold"/>
                  <a:ea typeface="Montserrat Bold"/>
                  <a:cs typeface="Montserrat Bold"/>
                  <a:sym typeface="Montserrat Bold"/>
                </a:rPr>
                <a:t>Missing Value</a:t>
              </a:r>
            </a:p>
          </p:txBody>
        </p:sp>
      </p:grpSp>
      <p:grpSp>
        <p:nvGrpSpPr>
          <p:cNvPr id="30" name="Group 30"/>
          <p:cNvGrpSpPr/>
          <p:nvPr/>
        </p:nvGrpSpPr>
        <p:grpSpPr>
          <a:xfrm>
            <a:off x="5144652" y="3118624"/>
            <a:ext cx="3616326" cy="1227235"/>
            <a:chOff x="0" y="0"/>
            <a:chExt cx="952448" cy="323222"/>
          </a:xfrm>
        </p:grpSpPr>
        <p:sp>
          <p:nvSpPr>
            <p:cNvPr id="31" name="Freeform 31"/>
            <p:cNvSpPr/>
            <p:nvPr/>
          </p:nvSpPr>
          <p:spPr>
            <a:xfrm>
              <a:off x="0" y="0"/>
              <a:ext cx="952448" cy="323222"/>
            </a:xfrm>
            <a:custGeom>
              <a:avLst/>
              <a:gdLst/>
              <a:ahLst/>
              <a:cxnLst/>
              <a:rect l="l" t="t" r="r" b="b"/>
              <a:pathLst>
                <a:path w="952448" h="323222">
                  <a:moveTo>
                    <a:pt x="0" y="0"/>
                  </a:moveTo>
                  <a:lnTo>
                    <a:pt x="952448" y="0"/>
                  </a:lnTo>
                  <a:lnTo>
                    <a:pt x="952448" y="323222"/>
                  </a:lnTo>
                  <a:lnTo>
                    <a:pt x="0" y="323222"/>
                  </a:lnTo>
                  <a:close/>
                </a:path>
              </a:pathLst>
            </a:custGeom>
            <a:solidFill>
              <a:srgbClr val="A8D3E5"/>
            </a:solidFill>
          </p:spPr>
          <p:txBody>
            <a:bodyPr/>
            <a:lstStyle/>
            <a:p>
              <a:endParaRPr lang="en-US"/>
            </a:p>
          </p:txBody>
        </p:sp>
        <p:sp>
          <p:nvSpPr>
            <p:cNvPr id="32" name="TextBox 32"/>
            <p:cNvSpPr txBox="1"/>
            <p:nvPr/>
          </p:nvSpPr>
          <p:spPr>
            <a:xfrm>
              <a:off x="0" y="-66675"/>
              <a:ext cx="952448" cy="389897"/>
            </a:xfrm>
            <a:prstGeom prst="rect">
              <a:avLst/>
            </a:prstGeom>
          </p:spPr>
          <p:txBody>
            <a:bodyPr lIns="50800" tIns="50800" rIns="50800" bIns="50800" rtlCol="0" anchor="ctr"/>
            <a:lstStyle/>
            <a:p>
              <a:pPr algn="ctr">
                <a:lnSpc>
                  <a:spcPts val="4620"/>
                </a:lnSpc>
              </a:pPr>
              <a:r>
                <a:rPr lang="en-US" sz="3300" b="1">
                  <a:solidFill>
                    <a:srgbClr val="0D4564"/>
                  </a:solidFill>
                  <a:latin typeface="Montserrat Bold"/>
                  <a:ea typeface="Montserrat Bold"/>
                  <a:cs typeface="Montserrat Bold"/>
                  <a:sym typeface="Montserrat Bold"/>
                </a:rPr>
                <a:t>Duplicate Value</a:t>
              </a:r>
            </a:p>
          </p:txBody>
        </p:sp>
      </p:grpSp>
      <p:grpSp>
        <p:nvGrpSpPr>
          <p:cNvPr id="33" name="Group 33"/>
          <p:cNvGrpSpPr/>
          <p:nvPr/>
        </p:nvGrpSpPr>
        <p:grpSpPr>
          <a:xfrm>
            <a:off x="9202752" y="3118624"/>
            <a:ext cx="3616326" cy="1227235"/>
            <a:chOff x="0" y="0"/>
            <a:chExt cx="952448" cy="323222"/>
          </a:xfrm>
        </p:grpSpPr>
        <p:sp>
          <p:nvSpPr>
            <p:cNvPr id="34" name="Freeform 34"/>
            <p:cNvSpPr/>
            <p:nvPr/>
          </p:nvSpPr>
          <p:spPr>
            <a:xfrm>
              <a:off x="0" y="0"/>
              <a:ext cx="952448" cy="323222"/>
            </a:xfrm>
            <a:custGeom>
              <a:avLst/>
              <a:gdLst/>
              <a:ahLst/>
              <a:cxnLst/>
              <a:rect l="l" t="t" r="r" b="b"/>
              <a:pathLst>
                <a:path w="952448" h="323222">
                  <a:moveTo>
                    <a:pt x="0" y="0"/>
                  </a:moveTo>
                  <a:lnTo>
                    <a:pt x="952448" y="0"/>
                  </a:lnTo>
                  <a:lnTo>
                    <a:pt x="952448" y="323222"/>
                  </a:lnTo>
                  <a:lnTo>
                    <a:pt x="0" y="323222"/>
                  </a:lnTo>
                  <a:close/>
                </a:path>
              </a:pathLst>
            </a:custGeom>
            <a:solidFill>
              <a:srgbClr val="A8D3E5"/>
            </a:solidFill>
          </p:spPr>
          <p:txBody>
            <a:bodyPr/>
            <a:lstStyle/>
            <a:p>
              <a:endParaRPr lang="en-US"/>
            </a:p>
          </p:txBody>
        </p:sp>
        <p:sp>
          <p:nvSpPr>
            <p:cNvPr id="35" name="TextBox 35"/>
            <p:cNvSpPr txBox="1"/>
            <p:nvPr/>
          </p:nvSpPr>
          <p:spPr>
            <a:xfrm>
              <a:off x="0" y="-76200"/>
              <a:ext cx="952448" cy="399422"/>
            </a:xfrm>
            <a:prstGeom prst="rect">
              <a:avLst/>
            </a:prstGeom>
          </p:spPr>
          <p:txBody>
            <a:bodyPr lIns="50800" tIns="50800" rIns="50800" bIns="50800" rtlCol="0" anchor="ctr"/>
            <a:lstStyle/>
            <a:p>
              <a:pPr algn="ctr">
                <a:lnSpc>
                  <a:spcPts val="4900"/>
                </a:lnSpc>
              </a:pPr>
              <a:r>
                <a:rPr lang="en-US" sz="3500" b="1">
                  <a:solidFill>
                    <a:srgbClr val="0D4564"/>
                  </a:solidFill>
                  <a:latin typeface="Montserrat Bold"/>
                  <a:ea typeface="Montserrat Bold"/>
                  <a:cs typeface="Montserrat Bold"/>
                  <a:sym typeface="Montserrat Bold"/>
                </a:rPr>
                <a:t>Outlier</a:t>
              </a:r>
            </a:p>
          </p:txBody>
        </p:sp>
      </p:grpSp>
      <p:grpSp>
        <p:nvGrpSpPr>
          <p:cNvPr id="36" name="Group 36"/>
          <p:cNvGrpSpPr/>
          <p:nvPr/>
        </p:nvGrpSpPr>
        <p:grpSpPr>
          <a:xfrm>
            <a:off x="13263129" y="3132624"/>
            <a:ext cx="3616326" cy="1227235"/>
            <a:chOff x="0" y="0"/>
            <a:chExt cx="952448" cy="323222"/>
          </a:xfrm>
        </p:grpSpPr>
        <p:sp>
          <p:nvSpPr>
            <p:cNvPr id="37" name="Freeform 37"/>
            <p:cNvSpPr/>
            <p:nvPr/>
          </p:nvSpPr>
          <p:spPr>
            <a:xfrm>
              <a:off x="0" y="0"/>
              <a:ext cx="952448" cy="323222"/>
            </a:xfrm>
            <a:custGeom>
              <a:avLst/>
              <a:gdLst/>
              <a:ahLst/>
              <a:cxnLst/>
              <a:rect l="l" t="t" r="r" b="b"/>
              <a:pathLst>
                <a:path w="952448" h="323222">
                  <a:moveTo>
                    <a:pt x="0" y="0"/>
                  </a:moveTo>
                  <a:lnTo>
                    <a:pt x="952448" y="0"/>
                  </a:lnTo>
                  <a:lnTo>
                    <a:pt x="952448" y="323222"/>
                  </a:lnTo>
                  <a:lnTo>
                    <a:pt x="0" y="323222"/>
                  </a:lnTo>
                  <a:close/>
                </a:path>
              </a:pathLst>
            </a:custGeom>
            <a:solidFill>
              <a:srgbClr val="A8D3E5"/>
            </a:solidFill>
          </p:spPr>
          <p:txBody>
            <a:bodyPr/>
            <a:lstStyle/>
            <a:p>
              <a:endParaRPr lang="en-US"/>
            </a:p>
          </p:txBody>
        </p:sp>
        <p:sp>
          <p:nvSpPr>
            <p:cNvPr id="38" name="TextBox 38"/>
            <p:cNvSpPr txBox="1"/>
            <p:nvPr/>
          </p:nvSpPr>
          <p:spPr>
            <a:xfrm>
              <a:off x="0" y="-76200"/>
              <a:ext cx="952448" cy="399422"/>
            </a:xfrm>
            <a:prstGeom prst="rect">
              <a:avLst/>
            </a:prstGeom>
          </p:spPr>
          <p:txBody>
            <a:bodyPr lIns="50800" tIns="50800" rIns="50800" bIns="50800" rtlCol="0" anchor="ctr"/>
            <a:lstStyle/>
            <a:p>
              <a:pPr algn="ctr">
                <a:lnSpc>
                  <a:spcPts val="4900"/>
                </a:lnSpc>
              </a:pPr>
              <a:r>
                <a:rPr lang="en-US" sz="3500" b="1">
                  <a:solidFill>
                    <a:srgbClr val="0D4564"/>
                  </a:solidFill>
                  <a:latin typeface="Montserrat Bold"/>
                  <a:ea typeface="Montserrat Bold"/>
                  <a:cs typeface="Montserrat Bold"/>
                  <a:sym typeface="Montserrat Bold"/>
                </a:rPr>
                <a:t>Data Balance</a:t>
              </a:r>
            </a:p>
          </p:txBody>
        </p:sp>
      </p:grpSp>
      <p:sp>
        <p:nvSpPr>
          <p:cNvPr id="39" name="Freeform 39"/>
          <p:cNvSpPr/>
          <p:nvPr/>
        </p:nvSpPr>
        <p:spPr>
          <a:xfrm>
            <a:off x="2086147" y="4697676"/>
            <a:ext cx="1529825" cy="1993848"/>
          </a:xfrm>
          <a:custGeom>
            <a:avLst/>
            <a:gdLst/>
            <a:ahLst/>
            <a:cxnLst/>
            <a:rect l="l" t="t" r="r" b="b"/>
            <a:pathLst>
              <a:path w="1529825" h="1993848">
                <a:moveTo>
                  <a:pt x="0" y="0"/>
                </a:moveTo>
                <a:lnTo>
                  <a:pt x="1529825" y="0"/>
                </a:lnTo>
                <a:lnTo>
                  <a:pt x="1529825" y="1993848"/>
                </a:lnTo>
                <a:lnTo>
                  <a:pt x="0" y="1993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0" name="Freeform 40"/>
          <p:cNvSpPr/>
          <p:nvPr/>
        </p:nvSpPr>
        <p:spPr>
          <a:xfrm>
            <a:off x="6150705" y="4697676"/>
            <a:ext cx="1638145" cy="2024674"/>
          </a:xfrm>
          <a:custGeom>
            <a:avLst/>
            <a:gdLst/>
            <a:ahLst/>
            <a:cxnLst/>
            <a:rect l="l" t="t" r="r" b="b"/>
            <a:pathLst>
              <a:path w="1638145" h="2024674">
                <a:moveTo>
                  <a:pt x="0" y="0"/>
                </a:moveTo>
                <a:lnTo>
                  <a:pt x="1638145" y="0"/>
                </a:lnTo>
                <a:lnTo>
                  <a:pt x="1638145" y="2024674"/>
                </a:lnTo>
                <a:lnTo>
                  <a:pt x="0" y="2024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1" name="Freeform 41"/>
          <p:cNvSpPr/>
          <p:nvPr/>
        </p:nvSpPr>
        <p:spPr>
          <a:xfrm>
            <a:off x="6876615" y="5757638"/>
            <a:ext cx="643004" cy="582695"/>
          </a:xfrm>
          <a:custGeom>
            <a:avLst/>
            <a:gdLst/>
            <a:ahLst/>
            <a:cxnLst/>
            <a:rect l="l" t="t" r="r" b="b"/>
            <a:pathLst>
              <a:path w="643004" h="582695">
                <a:moveTo>
                  <a:pt x="0" y="0"/>
                </a:moveTo>
                <a:lnTo>
                  <a:pt x="643004" y="0"/>
                </a:lnTo>
                <a:lnTo>
                  <a:pt x="643004" y="582695"/>
                </a:lnTo>
                <a:lnTo>
                  <a:pt x="0" y="582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2" name="Freeform 42"/>
          <p:cNvSpPr/>
          <p:nvPr/>
        </p:nvSpPr>
        <p:spPr>
          <a:xfrm>
            <a:off x="9993358" y="4697676"/>
            <a:ext cx="2035114" cy="2035114"/>
          </a:xfrm>
          <a:custGeom>
            <a:avLst/>
            <a:gdLst/>
            <a:ahLst/>
            <a:cxnLst/>
            <a:rect l="l" t="t" r="r" b="b"/>
            <a:pathLst>
              <a:path w="2035114" h="2035114">
                <a:moveTo>
                  <a:pt x="0" y="0"/>
                </a:moveTo>
                <a:lnTo>
                  <a:pt x="2035114" y="0"/>
                </a:lnTo>
                <a:lnTo>
                  <a:pt x="2035114" y="2035115"/>
                </a:lnTo>
                <a:lnTo>
                  <a:pt x="0" y="20351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3" name="Freeform 43"/>
          <p:cNvSpPr/>
          <p:nvPr/>
        </p:nvSpPr>
        <p:spPr>
          <a:xfrm>
            <a:off x="13904556" y="4868099"/>
            <a:ext cx="2348619" cy="1779079"/>
          </a:xfrm>
          <a:custGeom>
            <a:avLst/>
            <a:gdLst/>
            <a:ahLst/>
            <a:cxnLst/>
            <a:rect l="l" t="t" r="r" b="b"/>
            <a:pathLst>
              <a:path w="2348619" h="1779079">
                <a:moveTo>
                  <a:pt x="0" y="0"/>
                </a:moveTo>
                <a:lnTo>
                  <a:pt x="2348619" y="0"/>
                </a:lnTo>
                <a:lnTo>
                  <a:pt x="2348619" y="1779079"/>
                </a:lnTo>
                <a:lnTo>
                  <a:pt x="0" y="17790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4" name="TextBox 44"/>
          <p:cNvSpPr txBox="1"/>
          <p:nvPr/>
        </p:nvSpPr>
        <p:spPr>
          <a:xfrm>
            <a:off x="5178577" y="6991241"/>
            <a:ext cx="3582401" cy="1727200"/>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Montserrat Bold"/>
                <a:ea typeface="Montserrat Bold"/>
                <a:cs typeface="Montserrat Bold"/>
                <a:sym typeface="Montserrat Bold"/>
              </a:rPr>
              <a:t>With no unique ID, 1103 duplicate records were removed</a:t>
            </a:r>
          </a:p>
        </p:txBody>
      </p:sp>
      <p:sp>
        <p:nvSpPr>
          <p:cNvPr id="45" name="TextBox 45"/>
          <p:cNvSpPr txBox="1"/>
          <p:nvPr/>
        </p:nvSpPr>
        <p:spPr>
          <a:xfrm>
            <a:off x="13287665" y="7001681"/>
            <a:ext cx="3582401" cy="1727200"/>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Montserrat Bold"/>
                <a:ea typeface="Montserrat Bold"/>
                <a:cs typeface="Montserrat Bold"/>
                <a:sym typeface="Montserrat Bold"/>
              </a:rPr>
              <a:t>Sampling of non-diabetic data to address data imbalance</a:t>
            </a:r>
          </a:p>
        </p:txBody>
      </p:sp>
      <p:sp>
        <p:nvSpPr>
          <p:cNvPr id="46" name="TextBox 46"/>
          <p:cNvSpPr txBox="1"/>
          <p:nvPr/>
        </p:nvSpPr>
        <p:spPr>
          <a:xfrm>
            <a:off x="9219715" y="7001681"/>
            <a:ext cx="3582401" cy="1727200"/>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Montserrat Bold"/>
                <a:ea typeface="Montserrat Bold"/>
                <a:cs typeface="Montserrat Bold"/>
                <a:sym typeface="Montserrat Bold"/>
              </a:rPr>
              <a:t>Values outside the Interquartile Range were removed as outlier</a:t>
            </a:r>
          </a:p>
        </p:txBody>
      </p:sp>
      <p:sp>
        <p:nvSpPr>
          <p:cNvPr id="47" name="TextBox 47"/>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DATA CLEANING AND PREPARATION</a:t>
            </a:r>
          </a:p>
        </p:txBody>
      </p:sp>
      <p:sp>
        <p:nvSpPr>
          <p:cNvPr id="48" name="TextBox 48"/>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DATASET INTEGRITY FOR RELIABLE MODEL DEVELOPMENT </a:t>
            </a:r>
          </a:p>
        </p:txBody>
      </p:sp>
      <p:sp>
        <p:nvSpPr>
          <p:cNvPr id="49" name="TextBox 49"/>
          <p:cNvSpPr txBox="1"/>
          <p:nvPr/>
        </p:nvSpPr>
        <p:spPr>
          <a:xfrm>
            <a:off x="1053006" y="6991241"/>
            <a:ext cx="3643999" cy="1727200"/>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Montserrat Bold"/>
                <a:ea typeface="Montserrat Bold"/>
                <a:cs typeface="Montserrat Bold"/>
                <a:sym typeface="Montserrat Bold"/>
              </a:rPr>
              <a:t>No missing data. However, ambiguous entries (i.e. no info) were removed</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grpSp>
        <p:nvGrpSpPr>
          <p:cNvPr id="2" name="Group 2"/>
          <p:cNvGrpSpPr/>
          <p:nvPr/>
        </p:nvGrpSpPr>
        <p:grpSpPr>
          <a:xfrm>
            <a:off x="14970525" y="9734179"/>
            <a:ext cx="3317475" cy="552821"/>
            <a:chOff x="0" y="0"/>
            <a:chExt cx="873738" cy="145599"/>
          </a:xfrm>
        </p:grpSpPr>
        <p:sp>
          <p:nvSpPr>
            <p:cNvPr id="3" name="Freeform 3"/>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4" name="TextBox 4"/>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Sean</a:t>
              </a:r>
            </a:p>
          </p:txBody>
        </p:sp>
      </p:grpSp>
      <p:sp>
        <p:nvSpPr>
          <p:cNvPr id="5" name="AutoShape 5"/>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6" name="TextBox 6"/>
          <p:cNvSpPr txBox="1"/>
          <p:nvPr/>
        </p:nvSpPr>
        <p:spPr>
          <a:xfrm>
            <a:off x="1028700" y="2599224"/>
            <a:ext cx="16230600" cy="1225550"/>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FFFFFF"/>
                </a:solidFill>
                <a:latin typeface="Montserrat"/>
                <a:ea typeface="Montserrat"/>
                <a:cs typeface="Montserrat"/>
                <a:sym typeface="Montserrat"/>
              </a:rPr>
              <a:t>70% of data was used to train this model </a:t>
            </a:r>
          </a:p>
          <a:p>
            <a:pPr marL="755651" lvl="1" indent="-377825" algn="just">
              <a:lnSpc>
                <a:spcPts val="4900"/>
              </a:lnSpc>
              <a:buFont typeface="Arial"/>
              <a:buChar char="•"/>
            </a:pPr>
            <a:r>
              <a:rPr lang="en-US" sz="3500">
                <a:solidFill>
                  <a:srgbClr val="FFFFFF"/>
                </a:solidFill>
                <a:latin typeface="Montserrat"/>
                <a:ea typeface="Montserrat"/>
                <a:cs typeface="Montserrat"/>
                <a:sym typeface="Montserrat"/>
              </a:rPr>
              <a:t>Useful interpretations from statistically significant variables</a:t>
            </a:r>
          </a:p>
        </p:txBody>
      </p:sp>
      <p:sp>
        <p:nvSpPr>
          <p:cNvPr id="7" name="TextBox 7"/>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LOGISTIC MODEL</a:t>
            </a:r>
          </a:p>
        </p:txBody>
      </p:sp>
      <p:sp>
        <p:nvSpPr>
          <p:cNvPr id="8" name="TextBox 8"/>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UNDERSTANDING MODEL PARAMETERS </a:t>
            </a:r>
          </a:p>
        </p:txBody>
      </p:sp>
      <p:sp>
        <p:nvSpPr>
          <p:cNvPr id="9" name="Freeform 9"/>
          <p:cNvSpPr/>
          <p:nvPr/>
        </p:nvSpPr>
        <p:spPr>
          <a:xfrm>
            <a:off x="1057275" y="4215299"/>
            <a:ext cx="10297182" cy="5290466"/>
          </a:xfrm>
          <a:custGeom>
            <a:avLst/>
            <a:gdLst/>
            <a:ahLst/>
            <a:cxnLst/>
            <a:rect l="l" t="t" r="r" b="b"/>
            <a:pathLst>
              <a:path w="10297182" h="5290466">
                <a:moveTo>
                  <a:pt x="0" y="0"/>
                </a:moveTo>
                <a:lnTo>
                  <a:pt x="10297182" y="0"/>
                </a:lnTo>
                <a:lnTo>
                  <a:pt x="10297182" y="5290466"/>
                </a:lnTo>
                <a:lnTo>
                  <a:pt x="0" y="5290466"/>
                </a:lnTo>
                <a:lnTo>
                  <a:pt x="0" y="0"/>
                </a:lnTo>
                <a:close/>
              </a:path>
            </a:pathLst>
          </a:custGeom>
          <a:blipFill>
            <a:blip r:embed="rId2"/>
            <a:stretch>
              <a:fillRect r="-9882" b="-44897"/>
            </a:stretch>
          </a:blipFill>
        </p:spPr>
        <p:txBody>
          <a:bodyPr/>
          <a:lstStyle/>
          <a:p>
            <a:endParaRPr lang="en-US"/>
          </a:p>
        </p:txBody>
      </p:sp>
      <p:grpSp>
        <p:nvGrpSpPr>
          <p:cNvPr id="10" name="Group 10"/>
          <p:cNvGrpSpPr/>
          <p:nvPr/>
        </p:nvGrpSpPr>
        <p:grpSpPr>
          <a:xfrm>
            <a:off x="1028700" y="5070787"/>
            <a:ext cx="10325757" cy="672485"/>
            <a:chOff x="0" y="0"/>
            <a:chExt cx="2719541" cy="177115"/>
          </a:xfrm>
        </p:grpSpPr>
        <p:sp>
          <p:nvSpPr>
            <p:cNvPr id="11" name="Freeform 11"/>
            <p:cNvSpPr/>
            <p:nvPr/>
          </p:nvSpPr>
          <p:spPr>
            <a:xfrm>
              <a:off x="0" y="0"/>
              <a:ext cx="2719541" cy="177115"/>
            </a:xfrm>
            <a:custGeom>
              <a:avLst/>
              <a:gdLst/>
              <a:ahLst/>
              <a:cxnLst/>
              <a:rect l="l" t="t" r="r" b="b"/>
              <a:pathLst>
                <a:path w="2719541" h="177115">
                  <a:moveTo>
                    <a:pt x="0" y="0"/>
                  </a:moveTo>
                  <a:lnTo>
                    <a:pt x="2719541" y="0"/>
                  </a:lnTo>
                  <a:lnTo>
                    <a:pt x="2719541" y="177115"/>
                  </a:lnTo>
                  <a:lnTo>
                    <a:pt x="0" y="177115"/>
                  </a:lnTo>
                  <a:close/>
                </a:path>
              </a:pathLst>
            </a:custGeom>
            <a:solidFill>
              <a:srgbClr val="000000">
                <a:alpha val="0"/>
              </a:srgbClr>
            </a:solidFill>
            <a:ln w="38100" cap="sq">
              <a:solidFill>
                <a:srgbClr val="F69200"/>
              </a:solidFill>
              <a:prstDash val="solid"/>
              <a:miter/>
            </a:ln>
          </p:spPr>
          <p:txBody>
            <a:bodyPr/>
            <a:lstStyle/>
            <a:p>
              <a:endParaRPr lang="en-US"/>
            </a:p>
          </p:txBody>
        </p:sp>
        <p:sp>
          <p:nvSpPr>
            <p:cNvPr id="12" name="TextBox 12"/>
            <p:cNvSpPr txBox="1"/>
            <p:nvPr/>
          </p:nvSpPr>
          <p:spPr>
            <a:xfrm>
              <a:off x="0" y="-76200"/>
              <a:ext cx="2719541" cy="253315"/>
            </a:xfrm>
            <a:prstGeom prst="rect">
              <a:avLst/>
            </a:prstGeom>
          </p:spPr>
          <p:txBody>
            <a:bodyPr lIns="50800" tIns="50800" rIns="50800" bIns="50800" rtlCol="0" anchor="ctr"/>
            <a:lstStyle/>
            <a:p>
              <a:pPr algn="ctr">
                <a:lnSpc>
                  <a:spcPts val="4900"/>
                </a:lnSpc>
              </a:pPr>
              <a:endParaRPr/>
            </a:p>
          </p:txBody>
        </p:sp>
      </p:grpSp>
      <p:grpSp>
        <p:nvGrpSpPr>
          <p:cNvPr id="13" name="Group 13"/>
          <p:cNvGrpSpPr/>
          <p:nvPr/>
        </p:nvGrpSpPr>
        <p:grpSpPr>
          <a:xfrm>
            <a:off x="1028700" y="7636376"/>
            <a:ext cx="10325757" cy="1005925"/>
            <a:chOff x="0" y="0"/>
            <a:chExt cx="2719541" cy="264935"/>
          </a:xfrm>
        </p:grpSpPr>
        <p:sp>
          <p:nvSpPr>
            <p:cNvPr id="14" name="Freeform 14"/>
            <p:cNvSpPr/>
            <p:nvPr/>
          </p:nvSpPr>
          <p:spPr>
            <a:xfrm>
              <a:off x="0" y="0"/>
              <a:ext cx="2719541" cy="264935"/>
            </a:xfrm>
            <a:custGeom>
              <a:avLst/>
              <a:gdLst/>
              <a:ahLst/>
              <a:cxnLst/>
              <a:rect l="l" t="t" r="r" b="b"/>
              <a:pathLst>
                <a:path w="2719541" h="264935">
                  <a:moveTo>
                    <a:pt x="0" y="0"/>
                  </a:moveTo>
                  <a:lnTo>
                    <a:pt x="2719541" y="0"/>
                  </a:lnTo>
                  <a:lnTo>
                    <a:pt x="2719541" y="264935"/>
                  </a:lnTo>
                  <a:lnTo>
                    <a:pt x="0" y="264935"/>
                  </a:lnTo>
                  <a:close/>
                </a:path>
              </a:pathLst>
            </a:custGeom>
            <a:solidFill>
              <a:srgbClr val="000000">
                <a:alpha val="0"/>
              </a:srgbClr>
            </a:solidFill>
            <a:ln w="38100" cap="sq">
              <a:solidFill>
                <a:srgbClr val="F69200"/>
              </a:solidFill>
              <a:prstDash val="solid"/>
              <a:miter/>
            </a:ln>
          </p:spPr>
          <p:txBody>
            <a:bodyPr/>
            <a:lstStyle/>
            <a:p>
              <a:endParaRPr lang="en-US"/>
            </a:p>
          </p:txBody>
        </p:sp>
        <p:sp>
          <p:nvSpPr>
            <p:cNvPr id="15" name="TextBox 15"/>
            <p:cNvSpPr txBox="1"/>
            <p:nvPr/>
          </p:nvSpPr>
          <p:spPr>
            <a:xfrm>
              <a:off x="0" y="-76200"/>
              <a:ext cx="2719541" cy="341135"/>
            </a:xfrm>
            <a:prstGeom prst="rect">
              <a:avLst/>
            </a:prstGeom>
          </p:spPr>
          <p:txBody>
            <a:bodyPr lIns="50800" tIns="50800" rIns="50800" bIns="50800" rtlCol="0" anchor="ctr"/>
            <a:lstStyle/>
            <a:p>
              <a:pPr algn="ctr">
                <a:lnSpc>
                  <a:spcPts val="4900"/>
                </a:lnSpc>
              </a:pPr>
              <a:endParaRPr/>
            </a:p>
          </p:txBody>
        </p:sp>
      </p:grpSp>
      <p:sp>
        <p:nvSpPr>
          <p:cNvPr id="16" name="TextBox 16"/>
          <p:cNvSpPr txBox="1"/>
          <p:nvPr/>
        </p:nvSpPr>
        <p:spPr>
          <a:xfrm>
            <a:off x="11752258" y="5280969"/>
            <a:ext cx="6226984" cy="3082925"/>
          </a:xfrm>
          <a:prstGeom prst="rect">
            <a:avLst/>
          </a:prstGeom>
        </p:spPr>
        <p:txBody>
          <a:bodyPr lIns="0" tIns="0" rIns="0" bIns="0" rtlCol="0" anchor="t">
            <a:spAutoFit/>
          </a:bodyPr>
          <a:lstStyle/>
          <a:p>
            <a:pPr algn="l">
              <a:lnSpc>
                <a:spcPts val="4900"/>
              </a:lnSpc>
              <a:spcBef>
                <a:spcPct val="0"/>
              </a:spcBef>
            </a:pPr>
            <a:r>
              <a:rPr lang="en-US" sz="3500" b="1">
                <a:solidFill>
                  <a:srgbClr val="F69200"/>
                </a:solidFill>
                <a:latin typeface="Montserrat Bold"/>
                <a:ea typeface="Montserrat Bold"/>
                <a:cs typeface="Montserrat Bold"/>
                <a:sym typeface="Montserrat Bold"/>
              </a:rPr>
              <a:t>Values with asterisks (*) represents statistically significant variables, identified as important for predicting diabetic risk </a:t>
            </a:r>
          </a:p>
        </p:txBody>
      </p:sp>
      <p:grpSp>
        <p:nvGrpSpPr>
          <p:cNvPr id="17" name="Group 17"/>
          <p:cNvGrpSpPr/>
          <p:nvPr/>
        </p:nvGrpSpPr>
        <p:grpSpPr>
          <a:xfrm>
            <a:off x="1028700" y="5971872"/>
            <a:ext cx="10325757" cy="1044877"/>
            <a:chOff x="0" y="0"/>
            <a:chExt cx="2719541" cy="275194"/>
          </a:xfrm>
        </p:grpSpPr>
        <p:sp>
          <p:nvSpPr>
            <p:cNvPr id="18" name="Freeform 18"/>
            <p:cNvSpPr/>
            <p:nvPr/>
          </p:nvSpPr>
          <p:spPr>
            <a:xfrm>
              <a:off x="0" y="0"/>
              <a:ext cx="2719541" cy="275194"/>
            </a:xfrm>
            <a:custGeom>
              <a:avLst/>
              <a:gdLst/>
              <a:ahLst/>
              <a:cxnLst/>
              <a:rect l="l" t="t" r="r" b="b"/>
              <a:pathLst>
                <a:path w="2719541" h="275194">
                  <a:moveTo>
                    <a:pt x="0" y="0"/>
                  </a:moveTo>
                  <a:lnTo>
                    <a:pt x="2719541" y="0"/>
                  </a:lnTo>
                  <a:lnTo>
                    <a:pt x="2719541" y="275194"/>
                  </a:lnTo>
                  <a:lnTo>
                    <a:pt x="0" y="275194"/>
                  </a:lnTo>
                  <a:close/>
                </a:path>
              </a:pathLst>
            </a:custGeom>
            <a:solidFill>
              <a:srgbClr val="000000">
                <a:alpha val="0"/>
              </a:srgbClr>
            </a:solidFill>
            <a:ln w="38100" cap="sq">
              <a:solidFill>
                <a:srgbClr val="F69200"/>
              </a:solidFill>
              <a:prstDash val="solid"/>
              <a:miter/>
            </a:ln>
          </p:spPr>
          <p:txBody>
            <a:bodyPr/>
            <a:lstStyle/>
            <a:p>
              <a:endParaRPr lang="en-US"/>
            </a:p>
          </p:txBody>
        </p:sp>
        <p:sp>
          <p:nvSpPr>
            <p:cNvPr id="19" name="TextBox 19"/>
            <p:cNvSpPr txBox="1"/>
            <p:nvPr/>
          </p:nvSpPr>
          <p:spPr>
            <a:xfrm>
              <a:off x="0" y="-76200"/>
              <a:ext cx="2719541" cy="351394"/>
            </a:xfrm>
            <a:prstGeom prst="rect">
              <a:avLst/>
            </a:prstGeom>
          </p:spPr>
          <p:txBody>
            <a:bodyPr lIns="50800" tIns="50800" rIns="50800" bIns="50800" rtlCol="0" anchor="ctr"/>
            <a:lstStyle/>
            <a:p>
              <a:pPr algn="ctr">
                <a:lnSpc>
                  <a:spcPts val="4900"/>
                </a:lnSpc>
              </a:pPr>
              <a:endParaRPr/>
            </a:p>
          </p:txBody>
        </p:sp>
      </p:gr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1028700" y="2503322"/>
            <a:ext cx="6617643" cy="6070600"/>
          </a:xfrm>
          <a:custGeom>
            <a:avLst/>
            <a:gdLst/>
            <a:ahLst/>
            <a:cxnLst/>
            <a:rect l="l" t="t" r="r" b="b"/>
            <a:pathLst>
              <a:path w="6617643" h="6070600">
                <a:moveTo>
                  <a:pt x="0" y="0"/>
                </a:moveTo>
                <a:lnTo>
                  <a:pt x="6617643" y="0"/>
                </a:lnTo>
                <a:lnTo>
                  <a:pt x="6617643" y="6070600"/>
                </a:lnTo>
                <a:lnTo>
                  <a:pt x="0" y="6070600"/>
                </a:lnTo>
                <a:lnTo>
                  <a:pt x="0" y="0"/>
                </a:lnTo>
                <a:close/>
              </a:path>
            </a:pathLst>
          </a:custGeom>
          <a:blipFill>
            <a:blip r:embed="rId2"/>
            <a:stretch>
              <a:fillRect r="-125017" b="-49322"/>
            </a:stretch>
          </a:blipFill>
        </p:spPr>
        <p:txBody>
          <a:bodyPr/>
          <a:lstStyle/>
          <a:p>
            <a:endParaRPr lang="en-US"/>
          </a:p>
        </p:txBody>
      </p:sp>
      <p:sp>
        <p:nvSpPr>
          <p:cNvPr id="3" name="TextBox 3"/>
          <p:cNvSpPr txBox="1"/>
          <p:nvPr/>
        </p:nvSpPr>
        <p:spPr>
          <a:xfrm>
            <a:off x="8020937" y="2465222"/>
            <a:ext cx="9893322" cy="6249211"/>
          </a:xfrm>
          <a:prstGeom prst="rect">
            <a:avLst/>
          </a:prstGeom>
        </p:spPr>
        <p:txBody>
          <a:bodyPr lIns="0" tIns="0" rIns="0" bIns="0" rtlCol="0" anchor="t">
            <a:spAutoFit/>
          </a:bodyPr>
          <a:lstStyle/>
          <a:p>
            <a:pPr marL="539115" lvl="1" indent="-269875" algn="just">
              <a:lnSpc>
                <a:spcPts val="3499"/>
              </a:lnSpc>
              <a:buFont typeface="Arial"/>
              <a:buChar char="•"/>
            </a:pPr>
            <a:r>
              <a:rPr lang="en-US" sz="2450" dirty="0">
                <a:solidFill>
                  <a:srgbClr val="FFFFFF"/>
                </a:solidFill>
                <a:latin typeface="Montserrat"/>
                <a:ea typeface="Montserrat"/>
                <a:cs typeface="Montserrat"/>
                <a:sym typeface="Montserrat"/>
              </a:rPr>
              <a:t>Gender</a:t>
            </a:r>
            <a:endParaRPr lang="en-US" sz="2450" dirty="0"/>
          </a:p>
          <a:p>
            <a:pPr marL="1078865" lvl="2" indent="-359410" algn="just">
              <a:lnSpc>
                <a:spcPts val="3499"/>
              </a:lnSpc>
              <a:buFont typeface="Arial"/>
              <a:buChar char="⚬"/>
            </a:pPr>
            <a:r>
              <a:rPr lang="en-US" sz="2450" dirty="0">
                <a:solidFill>
                  <a:srgbClr val="FFFFFF"/>
                </a:solidFill>
                <a:latin typeface="Montserrat"/>
                <a:ea typeface="Montserrat"/>
                <a:cs typeface="Montserrat"/>
                <a:sym typeface="Montserrat"/>
              </a:rPr>
              <a:t>Males have a 1.4x higher odds than females</a:t>
            </a:r>
            <a:endParaRPr lang="en-US" sz="2450" dirty="0">
              <a:solidFill>
                <a:srgbClr val="FFFFFF"/>
              </a:solidFill>
              <a:latin typeface="Montserrat"/>
              <a:ea typeface="Montserrat"/>
              <a:cs typeface="Montserrat"/>
            </a:endParaRPr>
          </a:p>
          <a:p>
            <a:pPr marL="539115" lvl="1" indent="-269875" algn="l">
              <a:lnSpc>
                <a:spcPts val="3499"/>
              </a:lnSpc>
              <a:buFont typeface="Arial"/>
              <a:buChar char="•"/>
            </a:pPr>
            <a:r>
              <a:rPr lang="en-US" sz="2450" dirty="0">
                <a:solidFill>
                  <a:srgbClr val="FFFFFF"/>
                </a:solidFill>
                <a:latin typeface="Montserrat"/>
                <a:ea typeface="Montserrat"/>
                <a:cs typeface="Montserrat"/>
                <a:sym typeface="Montserrat"/>
              </a:rPr>
              <a:t>Underlying conditions</a:t>
            </a:r>
            <a:endParaRPr lang="en-US" sz="2450" dirty="0">
              <a:solidFill>
                <a:srgbClr val="FFFFFF"/>
              </a:solidFill>
              <a:latin typeface="Montserrat"/>
              <a:ea typeface="Montserrat"/>
              <a:cs typeface="Montserrat"/>
            </a:endParaRPr>
          </a:p>
          <a:p>
            <a:pPr marL="1078865" lvl="2" indent="-359410" algn="l">
              <a:lnSpc>
                <a:spcPts val="3499"/>
              </a:lnSpc>
              <a:buFont typeface="Arial"/>
              <a:buChar char="⚬"/>
            </a:pPr>
            <a:r>
              <a:rPr lang="en-US" sz="2450" dirty="0">
                <a:solidFill>
                  <a:srgbClr val="FFFFFF"/>
                </a:solidFill>
                <a:latin typeface="Montserrat"/>
                <a:ea typeface="Montserrat"/>
                <a:cs typeface="Montserrat"/>
                <a:sym typeface="Montserrat"/>
              </a:rPr>
              <a:t>Those with hypertension and heart disease are more susceptible</a:t>
            </a:r>
            <a:endParaRPr lang="en-US" sz="2450" dirty="0">
              <a:solidFill>
                <a:srgbClr val="FFFFFF"/>
              </a:solidFill>
              <a:latin typeface="Montserrat"/>
              <a:ea typeface="Montserrat"/>
              <a:cs typeface="Montserrat"/>
            </a:endParaRPr>
          </a:p>
          <a:p>
            <a:pPr marL="539115" lvl="1" indent="-269875" algn="l">
              <a:lnSpc>
                <a:spcPts val="3499"/>
              </a:lnSpc>
              <a:buFont typeface="Arial"/>
              <a:buChar char="•"/>
            </a:pPr>
            <a:r>
              <a:rPr lang="en-US" sz="2450" dirty="0">
                <a:solidFill>
                  <a:srgbClr val="FFFFFF"/>
                </a:solidFill>
                <a:latin typeface="Montserrat"/>
                <a:ea typeface="Montserrat"/>
                <a:cs typeface="Montserrat"/>
                <a:sym typeface="Montserrat"/>
              </a:rPr>
              <a:t>Age</a:t>
            </a:r>
            <a:endParaRPr lang="en-US" sz="2450" dirty="0">
              <a:solidFill>
                <a:srgbClr val="FFFFFF"/>
              </a:solidFill>
              <a:latin typeface="Montserrat"/>
              <a:ea typeface="Montserrat"/>
              <a:cs typeface="Montserrat"/>
            </a:endParaRPr>
          </a:p>
          <a:p>
            <a:pPr marL="1078865" lvl="2" indent="-359410" algn="l">
              <a:lnSpc>
                <a:spcPts val="3499"/>
              </a:lnSpc>
              <a:buFont typeface="Arial"/>
              <a:buChar char="⚬"/>
            </a:pPr>
            <a:r>
              <a:rPr lang="en-US" sz="2450" dirty="0">
                <a:solidFill>
                  <a:srgbClr val="FFFFFF"/>
                </a:solidFill>
                <a:latin typeface="Montserrat"/>
                <a:ea typeface="Montserrat"/>
                <a:cs typeface="Montserrat"/>
                <a:sym typeface="Montserrat"/>
              </a:rPr>
              <a:t>1 year older increases odds by 4.9%</a:t>
            </a:r>
            <a:endParaRPr lang="en-US" sz="2450" dirty="0">
              <a:solidFill>
                <a:srgbClr val="FFFFFF"/>
              </a:solidFill>
              <a:latin typeface="Montserrat"/>
              <a:ea typeface="Montserrat"/>
              <a:cs typeface="Montserrat"/>
            </a:endParaRPr>
          </a:p>
          <a:p>
            <a:pPr marL="539115" lvl="1" indent="-269875" algn="l">
              <a:lnSpc>
                <a:spcPts val="3499"/>
              </a:lnSpc>
              <a:buFont typeface="Arial"/>
              <a:buChar char="•"/>
            </a:pPr>
            <a:r>
              <a:rPr lang="en-US" sz="2450" dirty="0">
                <a:solidFill>
                  <a:srgbClr val="FFFFFF"/>
                </a:solidFill>
                <a:latin typeface="Montserrat"/>
                <a:ea typeface="Montserrat"/>
                <a:cs typeface="Montserrat"/>
                <a:sym typeface="Montserrat"/>
              </a:rPr>
              <a:t>BMI</a:t>
            </a:r>
            <a:endParaRPr lang="en-US" sz="2450" dirty="0">
              <a:solidFill>
                <a:srgbClr val="FFFFFF"/>
              </a:solidFill>
              <a:latin typeface="Montserrat"/>
              <a:ea typeface="Montserrat"/>
              <a:cs typeface="Montserrat"/>
            </a:endParaRPr>
          </a:p>
          <a:p>
            <a:pPr marL="1078865" lvl="2" indent="-359410" algn="l">
              <a:lnSpc>
                <a:spcPts val="3499"/>
              </a:lnSpc>
              <a:buFont typeface="Arial"/>
              <a:buChar char="⚬"/>
            </a:pPr>
            <a:r>
              <a:rPr lang="en-US" sz="2450" dirty="0">
                <a:solidFill>
                  <a:srgbClr val="FFFFFF"/>
                </a:solidFill>
                <a:latin typeface="Montserrat"/>
                <a:ea typeface="Montserrat"/>
                <a:cs typeface="Montserrat"/>
                <a:sym typeface="Montserrat"/>
              </a:rPr>
              <a:t>1 unit increase increases odds by 1.11 times</a:t>
            </a:r>
            <a:endParaRPr lang="en-US" sz="2450" dirty="0">
              <a:solidFill>
                <a:srgbClr val="FFFFFF"/>
              </a:solidFill>
              <a:latin typeface="Montserrat"/>
              <a:ea typeface="Montserrat"/>
              <a:cs typeface="Montserrat"/>
            </a:endParaRPr>
          </a:p>
          <a:p>
            <a:pPr marL="539115" lvl="1" indent="-269875" algn="l">
              <a:lnSpc>
                <a:spcPts val="3499"/>
              </a:lnSpc>
              <a:buFont typeface="Arial"/>
              <a:buChar char="•"/>
            </a:pPr>
            <a:r>
              <a:rPr lang="en-US" sz="2450" dirty="0">
                <a:solidFill>
                  <a:srgbClr val="FFFFFF"/>
                </a:solidFill>
                <a:latin typeface="Montserrat"/>
                <a:ea typeface="Montserrat"/>
                <a:cs typeface="Montserrat"/>
                <a:sym typeface="Montserrat"/>
              </a:rPr>
              <a:t>Glucose indicators</a:t>
            </a:r>
            <a:endParaRPr lang="en-US" sz="2450" dirty="0">
              <a:solidFill>
                <a:srgbClr val="FFFFFF"/>
              </a:solidFill>
              <a:latin typeface="Montserrat"/>
              <a:ea typeface="Montserrat"/>
              <a:cs typeface="Montserrat"/>
            </a:endParaRPr>
          </a:p>
          <a:p>
            <a:pPr marL="1078865" lvl="2" indent="-359410" algn="l">
              <a:lnSpc>
                <a:spcPts val="3499"/>
              </a:lnSpc>
              <a:buFont typeface="Arial"/>
              <a:buChar char="⚬"/>
            </a:pPr>
            <a:r>
              <a:rPr lang="en-US" sz="2450" dirty="0">
                <a:solidFill>
                  <a:srgbClr val="FFFFFF"/>
                </a:solidFill>
                <a:latin typeface="Montserrat"/>
                <a:ea typeface="Montserrat"/>
                <a:cs typeface="Montserrat"/>
                <a:sym typeface="Montserrat"/>
              </a:rPr>
              <a:t>1% increase in HbA1c levels results in 9.49-fold increase in odds</a:t>
            </a:r>
            <a:endParaRPr lang="en-US" sz="2450" dirty="0">
              <a:solidFill>
                <a:srgbClr val="FFFFFF"/>
              </a:solidFill>
              <a:latin typeface="Montserrat"/>
              <a:ea typeface="Montserrat"/>
              <a:cs typeface="Montserrat"/>
            </a:endParaRPr>
          </a:p>
          <a:p>
            <a:pPr marL="1078865" lvl="2" indent="-359410">
              <a:lnSpc>
                <a:spcPts val="3499"/>
              </a:lnSpc>
              <a:buFont typeface="Arial"/>
              <a:buChar char="⚬"/>
            </a:pPr>
            <a:r>
              <a:rPr lang="en-US" sz="2450">
                <a:solidFill>
                  <a:srgbClr val="FFFFFF"/>
                </a:solidFill>
                <a:latin typeface="Montserrat"/>
                <a:ea typeface="Montserrat"/>
                <a:cs typeface="Montserrat"/>
                <a:sym typeface="Montserrat"/>
              </a:rPr>
              <a:t>1mg/dL increase in glucose levels results in 3.11% increase in odds </a:t>
            </a:r>
            <a:endParaRPr lang="en-US" sz="2450">
              <a:solidFill>
                <a:srgbClr val="FFFFFF"/>
              </a:solidFill>
              <a:latin typeface="Montserrat"/>
              <a:ea typeface="Montserrat"/>
              <a:cs typeface="Montserrat"/>
            </a:endParaRPr>
          </a:p>
        </p:txBody>
      </p:sp>
      <p:grpSp>
        <p:nvGrpSpPr>
          <p:cNvPr id="4" name="Group 4"/>
          <p:cNvGrpSpPr/>
          <p:nvPr/>
        </p:nvGrpSpPr>
        <p:grpSpPr>
          <a:xfrm>
            <a:off x="14970525" y="9734179"/>
            <a:ext cx="3317475" cy="552821"/>
            <a:chOff x="0" y="0"/>
            <a:chExt cx="873738" cy="145599"/>
          </a:xfrm>
        </p:grpSpPr>
        <p:sp>
          <p:nvSpPr>
            <p:cNvPr id="5" name="Freeform 5"/>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6" name="TextBox 6"/>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Sean</a:t>
              </a:r>
            </a:p>
          </p:txBody>
        </p:sp>
      </p:grpSp>
      <p:sp>
        <p:nvSpPr>
          <p:cNvPr id="7" name="TextBox 7"/>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LOGISTIC MODEL: RESULTS</a:t>
            </a:r>
          </a:p>
        </p:txBody>
      </p:sp>
      <p:sp>
        <p:nvSpPr>
          <p:cNvPr id="8" name="TextBox 8"/>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HEALTH INDICATORS ALIGN WITH MEDICAL KNOWLEDGE</a:t>
            </a:r>
          </a:p>
        </p:txBody>
      </p:sp>
      <p:sp>
        <p:nvSpPr>
          <p:cNvPr id="9" name="AutoShape 9"/>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10" name="TextBox 10"/>
          <p:cNvSpPr txBox="1"/>
          <p:nvPr/>
        </p:nvSpPr>
        <p:spPr>
          <a:xfrm>
            <a:off x="1028700" y="8897772"/>
            <a:ext cx="16230600" cy="1131570"/>
          </a:xfrm>
          <a:prstGeom prst="rect">
            <a:avLst/>
          </a:prstGeom>
        </p:spPr>
        <p:txBody>
          <a:bodyPr lIns="0" tIns="0" rIns="0" bIns="0" rtlCol="0" anchor="t">
            <a:spAutoFit/>
          </a:bodyPr>
          <a:lstStyle/>
          <a:p>
            <a:pPr algn="ctr">
              <a:lnSpc>
                <a:spcPts val="4365"/>
              </a:lnSpc>
            </a:pPr>
            <a:r>
              <a:rPr lang="en-US" sz="4500" b="1">
                <a:solidFill>
                  <a:srgbClr val="F69200"/>
                </a:solidFill>
                <a:latin typeface="Montserrat Bold"/>
                <a:ea typeface="Montserrat Bold"/>
                <a:cs typeface="Montserrat Bold"/>
                <a:sym typeface="Montserrat Bold"/>
              </a:rPr>
              <a:t> MONITORING THESE INDICATORS HELP EARLY DETECTION AND INTERVENTION!</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TextBox 2"/>
          <p:cNvSpPr txBox="1"/>
          <p:nvPr/>
        </p:nvSpPr>
        <p:spPr>
          <a:xfrm>
            <a:off x="1028700" y="2560481"/>
            <a:ext cx="16230600" cy="184467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FFFFFF"/>
                </a:solidFill>
                <a:latin typeface="Montserrat"/>
                <a:ea typeface="Montserrat"/>
                <a:cs typeface="Montserrat"/>
                <a:sym typeface="Montserrat"/>
              </a:rPr>
              <a:t>Reduced Model preferred due to higher overall accuracy and lower false negative rate</a:t>
            </a:r>
          </a:p>
          <a:p>
            <a:pPr marL="755651" lvl="1" indent="-377825" algn="l">
              <a:lnSpc>
                <a:spcPts val="4900"/>
              </a:lnSpc>
              <a:buFont typeface="Arial"/>
              <a:buChar char="•"/>
            </a:pPr>
            <a:r>
              <a:rPr lang="en-US" sz="3500">
                <a:solidFill>
                  <a:srgbClr val="FFFFFF"/>
                </a:solidFill>
                <a:latin typeface="Montserrat"/>
                <a:ea typeface="Montserrat"/>
                <a:cs typeface="Montserrat"/>
                <a:sym typeface="Montserrat"/>
              </a:rPr>
              <a:t>Reducing the false negative rate should be a additional priority</a:t>
            </a:r>
          </a:p>
        </p:txBody>
      </p:sp>
      <p:sp>
        <p:nvSpPr>
          <p:cNvPr id="3" name="Freeform 3"/>
          <p:cNvSpPr/>
          <p:nvPr/>
        </p:nvSpPr>
        <p:spPr>
          <a:xfrm>
            <a:off x="1785427" y="5048756"/>
            <a:ext cx="14717145" cy="4177713"/>
          </a:xfrm>
          <a:custGeom>
            <a:avLst/>
            <a:gdLst/>
            <a:ahLst/>
            <a:cxnLst/>
            <a:rect l="l" t="t" r="r" b="b"/>
            <a:pathLst>
              <a:path w="14717145" h="4177713">
                <a:moveTo>
                  <a:pt x="0" y="0"/>
                </a:moveTo>
                <a:lnTo>
                  <a:pt x="14717146" y="0"/>
                </a:lnTo>
                <a:lnTo>
                  <a:pt x="14717146" y="4177713"/>
                </a:lnTo>
                <a:lnTo>
                  <a:pt x="0" y="4177713"/>
                </a:lnTo>
                <a:lnTo>
                  <a:pt x="0" y="0"/>
                </a:lnTo>
                <a:close/>
              </a:path>
            </a:pathLst>
          </a:custGeom>
          <a:blipFill>
            <a:blip r:embed="rId2"/>
            <a:stretch>
              <a:fillRect r="-1381"/>
            </a:stretch>
          </a:blipFill>
        </p:spPr>
        <p:txBody>
          <a:bodyPr/>
          <a:lstStyle/>
          <a:p>
            <a:endParaRPr lang="en-US"/>
          </a:p>
        </p:txBody>
      </p:sp>
      <p:grpSp>
        <p:nvGrpSpPr>
          <p:cNvPr id="4" name="Group 4"/>
          <p:cNvGrpSpPr/>
          <p:nvPr/>
        </p:nvGrpSpPr>
        <p:grpSpPr>
          <a:xfrm>
            <a:off x="14970525" y="9734179"/>
            <a:ext cx="3317475" cy="552821"/>
            <a:chOff x="0" y="0"/>
            <a:chExt cx="873738" cy="145599"/>
          </a:xfrm>
        </p:grpSpPr>
        <p:sp>
          <p:nvSpPr>
            <p:cNvPr id="5" name="Freeform 5"/>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6" name="TextBox 6"/>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Sean</a:t>
              </a:r>
            </a:p>
          </p:txBody>
        </p:sp>
      </p:grpSp>
      <p:sp>
        <p:nvSpPr>
          <p:cNvPr id="7" name="TextBox 7"/>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LOGISTIC MODEL: EVALUATION</a:t>
            </a:r>
          </a:p>
        </p:txBody>
      </p:sp>
      <p:sp>
        <p:nvSpPr>
          <p:cNvPr id="8" name="TextBox 8"/>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MODEL WITHOUT SMOKING HISTORY PERFORMED BETTER</a:t>
            </a:r>
          </a:p>
        </p:txBody>
      </p:sp>
      <p:sp>
        <p:nvSpPr>
          <p:cNvPr id="9" name="AutoShape 9"/>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1028700" y="3948599"/>
            <a:ext cx="8115300" cy="5833125"/>
          </a:xfrm>
          <a:custGeom>
            <a:avLst/>
            <a:gdLst/>
            <a:ahLst/>
            <a:cxnLst/>
            <a:rect l="l" t="t" r="r" b="b"/>
            <a:pathLst>
              <a:path w="8115300" h="5833125">
                <a:moveTo>
                  <a:pt x="0" y="0"/>
                </a:moveTo>
                <a:lnTo>
                  <a:pt x="8115300" y="0"/>
                </a:lnTo>
                <a:lnTo>
                  <a:pt x="8115300" y="5833125"/>
                </a:lnTo>
                <a:lnTo>
                  <a:pt x="0" y="5833125"/>
                </a:lnTo>
                <a:lnTo>
                  <a:pt x="0" y="0"/>
                </a:lnTo>
                <a:close/>
              </a:path>
            </a:pathLst>
          </a:custGeom>
          <a:blipFill>
            <a:blip r:embed="rId2"/>
            <a:stretch>
              <a:fillRect b="-11647"/>
            </a:stretch>
          </a:blipFill>
        </p:spPr>
        <p:txBody>
          <a:bodyPr/>
          <a:lstStyle/>
          <a:p>
            <a:endParaRPr lang="en-US"/>
          </a:p>
        </p:txBody>
      </p:sp>
      <p:sp>
        <p:nvSpPr>
          <p:cNvPr id="3" name="TextBox 3"/>
          <p:cNvSpPr txBox="1"/>
          <p:nvPr/>
        </p:nvSpPr>
        <p:spPr>
          <a:xfrm>
            <a:off x="9260101" y="4445811"/>
            <a:ext cx="7999199" cy="4762500"/>
          </a:xfrm>
          <a:prstGeom prst="rect">
            <a:avLst/>
          </a:prstGeom>
        </p:spPr>
        <p:txBody>
          <a:bodyPr lIns="0" tIns="0" rIns="0" bIns="0" rtlCol="0" anchor="t">
            <a:spAutoFit/>
          </a:bodyPr>
          <a:lstStyle/>
          <a:p>
            <a:pPr algn="ctr">
              <a:lnSpc>
                <a:spcPts val="6299"/>
              </a:lnSpc>
            </a:pPr>
            <a:r>
              <a:rPr lang="en-US" sz="4500" b="1">
                <a:solidFill>
                  <a:srgbClr val="FAB31B"/>
                </a:solidFill>
                <a:latin typeface="Montserrat Bold"/>
                <a:ea typeface="Montserrat Bold"/>
                <a:cs typeface="Montserrat Bold"/>
                <a:sym typeface="Montserrat Bold"/>
              </a:rPr>
              <a:t>Optimal Model </a:t>
            </a:r>
          </a:p>
          <a:p>
            <a:pPr algn="ctr">
              <a:lnSpc>
                <a:spcPts val="6299"/>
              </a:lnSpc>
            </a:pPr>
            <a:r>
              <a:rPr lang="en-US" sz="4500" b="1">
                <a:solidFill>
                  <a:srgbClr val="FAB31B"/>
                </a:solidFill>
                <a:latin typeface="Montserrat Bold"/>
                <a:ea typeface="Montserrat Bold"/>
                <a:cs typeface="Montserrat Bold"/>
                <a:sym typeface="Montserrat Bold"/>
              </a:rPr>
              <a:t>= </a:t>
            </a:r>
          </a:p>
          <a:p>
            <a:pPr algn="ctr">
              <a:lnSpc>
                <a:spcPts val="6299"/>
              </a:lnSpc>
            </a:pPr>
            <a:r>
              <a:rPr lang="en-US" sz="4500" b="1">
                <a:solidFill>
                  <a:srgbClr val="BB99FF"/>
                </a:solidFill>
                <a:latin typeface="Montserrat Bold"/>
                <a:ea typeface="Montserrat Bold"/>
                <a:cs typeface="Montserrat Bold"/>
                <a:sym typeface="Montserrat Bold"/>
              </a:rPr>
              <a:t>Lowest complexity</a:t>
            </a:r>
            <a:r>
              <a:rPr lang="en-US" sz="4500" b="1">
                <a:solidFill>
                  <a:srgbClr val="FAB31B"/>
                </a:solidFill>
                <a:latin typeface="Montserrat Bold"/>
                <a:ea typeface="Montserrat Bold"/>
                <a:cs typeface="Montserrat Bold"/>
                <a:sym typeface="Montserrat Bold"/>
              </a:rPr>
              <a:t> </a:t>
            </a:r>
          </a:p>
          <a:p>
            <a:pPr algn="ctr">
              <a:lnSpc>
                <a:spcPts val="6299"/>
              </a:lnSpc>
            </a:pPr>
            <a:r>
              <a:rPr lang="en-US" sz="4500" b="1">
                <a:solidFill>
                  <a:srgbClr val="FAB31B"/>
                </a:solidFill>
                <a:latin typeface="Montserrat Bold"/>
                <a:ea typeface="Montserrat Bold"/>
                <a:cs typeface="Montserrat Bold"/>
                <a:sym typeface="Montserrat Bold"/>
              </a:rPr>
              <a:t>+ </a:t>
            </a:r>
          </a:p>
          <a:p>
            <a:pPr algn="ctr">
              <a:lnSpc>
                <a:spcPts val="6299"/>
              </a:lnSpc>
            </a:pPr>
            <a:r>
              <a:rPr lang="en-US" sz="4500" b="1">
                <a:solidFill>
                  <a:srgbClr val="F94E4B"/>
                </a:solidFill>
                <a:latin typeface="Montserrat Bold"/>
                <a:ea typeface="Montserrat Bold"/>
                <a:cs typeface="Montserrat Bold"/>
                <a:sym typeface="Montserrat Bold"/>
              </a:rPr>
              <a:t>Relative Error below Threshold </a:t>
            </a:r>
          </a:p>
        </p:txBody>
      </p:sp>
      <p:grpSp>
        <p:nvGrpSpPr>
          <p:cNvPr id="4" name="Group 4"/>
          <p:cNvGrpSpPr/>
          <p:nvPr/>
        </p:nvGrpSpPr>
        <p:grpSpPr>
          <a:xfrm>
            <a:off x="14970525" y="9734179"/>
            <a:ext cx="3317475" cy="552821"/>
            <a:chOff x="0" y="0"/>
            <a:chExt cx="873738" cy="145599"/>
          </a:xfrm>
        </p:grpSpPr>
        <p:sp>
          <p:nvSpPr>
            <p:cNvPr id="5" name="Freeform 5"/>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6" name="TextBox 6"/>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Sean</a:t>
              </a:r>
            </a:p>
          </p:txBody>
        </p:sp>
      </p:grpSp>
      <p:sp>
        <p:nvSpPr>
          <p:cNvPr id="7" name="TextBox 7"/>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CART MODEL</a:t>
            </a:r>
          </a:p>
        </p:txBody>
      </p:sp>
      <p:sp>
        <p:nvSpPr>
          <p:cNvPr id="8" name="TextBox 8"/>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UNDERSTANDING MODEL PARAMETERS</a:t>
            </a:r>
          </a:p>
        </p:txBody>
      </p:sp>
      <p:sp>
        <p:nvSpPr>
          <p:cNvPr id="9" name="AutoShape 9"/>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10" name="TextBox 10"/>
          <p:cNvSpPr txBox="1"/>
          <p:nvPr/>
        </p:nvSpPr>
        <p:spPr>
          <a:xfrm>
            <a:off x="1028700" y="2465874"/>
            <a:ext cx="16230600" cy="1225550"/>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FFFFFF"/>
                </a:solidFill>
                <a:latin typeface="Montserrat"/>
                <a:ea typeface="Montserrat"/>
                <a:cs typeface="Montserrat"/>
                <a:sym typeface="Montserrat"/>
              </a:rPr>
              <a:t>70% of data was used to train this model </a:t>
            </a:r>
          </a:p>
          <a:p>
            <a:pPr marL="755651" lvl="1" indent="-377825" algn="just">
              <a:lnSpc>
                <a:spcPts val="4900"/>
              </a:lnSpc>
              <a:buFont typeface="Arial"/>
              <a:buChar char="•"/>
            </a:pPr>
            <a:r>
              <a:rPr lang="en-US" sz="3500">
                <a:solidFill>
                  <a:srgbClr val="FFFFFF"/>
                </a:solidFill>
                <a:latin typeface="Montserrat"/>
                <a:ea typeface="Montserrat"/>
                <a:cs typeface="Montserrat"/>
                <a:sym typeface="Montserrat"/>
              </a:rPr>
              <a:t>Useful interpretations from statistically significant variables</a:t>
            </a:r>
          </a:p>
        </p:txBody>
      </p:sp>
      <p:sp>
        <p:nvSpPr>
          <p:cNvPr id="11" name="AutoShape 11"/>
          <p:cNvSpPr/>
          <p:nvPr/>
        </p:nvSpPr>
        <p:spPr>
          <a:xfrm>
            <a:off x="2053635" y="8589625"/>
            <a:ext cx="6553305" cy="0"/>
          </a:xfrm>
          <a:prstGeom prst="line">
            <a:avLst/>
          </a:prstGeom>
          <a:ln w="57150" cap="flat">
            <a:solidFill>
              <a:srgbClr val="FF1F00"/>
            </a:solidFill>
            <a:prstDash val="solid"/>
            <a:headEnd type="none" w="sm" len="sm"/>
            <a:tailEnd type="none" w="sm" len="sm"/>
          </a:ln>
        </p:spPr>
        <p:txBody>
          <a:bodyPr/>
          <a:lstStyle/>
          <a:p>
            <a:endParaRPr lang="en-US"/>
          </a:p>
        </p:txBody>
      </p:sp>
      <p:sp>
        <p:nvSpPr>
          <p:cNvPr id="12" name="AutoShape 12"/>
          <p:cNvSpPr/>
          <p:nvPr/>
        </p:nvSpPr>
        <p:spPr>
          <a:xfrm flipV="1">
            <a:off x="3524996" y="4868863"/>
            <a:ext cx="0" cy="4339449"/>
          </a:xfrm>
          <a:prstGeom prst="line">
            <a:avLst/>
          </a:prstGeom>
          <a:ln w="57150" cap="flat">
            <a:solidFill>
              <a:srgbClr val="BB99FF"/>
            </a:solidFill>
            <a:prstDash val="solid"/>
            <a:headEnd type="none" w="sm" len="sm"/>
            <a:tailEnd type="none" w="sm" len="sm"/>
          </a:ln>
        </p:spPr>
        <p:txBody>
          <a:bodyPr/>
          <a:lstStyle/>
          <a:p>
            <a:endParaRPr lang="en-US"/>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1028700" y="3163650"/>
            <a:ext cx="9206072" cy="6362832"/>
          </a:xfrm>
          <a:custGeom>
            <a:avLst/>
            <a:gdLst/>
            <a:ahLst/>
            <a:cxnLst/>
            <a:rect l="l" t="t" r="r" b="b"/>
            <a:pathLst>
              <a:path w="9206072" h="6362832">
                <a:moveTo>
                  <a:pt x="0" y="0"/>
                </a:moveTo>
                <a:lnTo>
                  <a:pt x="9206072" y="0"/>
                </a:lnTo>
                <a:lnTo>
                  <a:pt x="9206072" y="6362833"/>
                </a:lnTo>
                <a:lnTo>
                  <a:pt x="0" y="6362833"/>
                </a:lnTo>
                <a:lnTo>
                  <a:pt x="0" y="0"/>
                </a:lnTo>
                <a:close/>
              </a:path>
            </a:pathLst>
          </a:custGeom>
          <a:blipFill>
            <a:blip r:embed="rId2"/>
            <a:stretch>
              <a:fillRect l="-6845" r="-6256" b="-5272"/>
            </a:stretch>
          </a:blipFill>
        </p:spPr>
        <p:txBody>
          <a:bodyPr/>
          <a:lstStyle/>
          <a:p>
            <a:endParaRPr lang="en-US"/>
          </a:p>
        </p:txBody>
      </p:sp>
      <p:grpSp>
        <p:nvGrpSpPr>
          <p:cNvPr id="3" name="Group 3"/>
          <p:cNvGrpSpPr/>
          <p:nvPr/>
        </p:nvGrpSpPr>
        <p:grpSpPr>
          <a:xfrm>
            <a:off x="14970525" y="9734179"/>
            <a:ext cx="3317475" cy="552821"/>
            <a:chOff x="0" y="0"/>
            <a:chExt cx="873738" cy="145599"/>
          </a:xfrm>
        </p:grpSpPr>
        <p:sp>
          <p:nvSpPr>
            <p:cNvPr id="4" name="Freeform 4"/>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5" name="TextBox 5"/>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Sean</a:t>
              </a:r>
            </a:p>
          </p:txBody>
        </p:sp>
      </p:grpSp>
      <p:sp>
        <p:nvSpPr>
          <p:cNvPr id="6" name="AutoShape 6"/>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grpSp>
        <p:nvGrpSpPr>
          <p:cNvPr id="7" name="Group 7"/>
          <p:cNvGrpSpPr/>
          <p:nvPr/>
        </p:nvGrpSpPr>
        <p:grpSpPr>
          <a:xfrm>
            <a:off x="1810900" y="4115527"/>
            <a:ext cx="2148211" cy="340643"/>
            <a:chOff x="0" y="0"/>
            <a:chExt cx="565784" cy="89717"/>
          </a:xfrm>
        </p:grpSpPr>
        <p:sp>
          <p:nvSpPr>
            <p:cNvPr id="8" name="Freeform 8"/>
            <p:cNvSpPr/>
            <p:nvPr/>
          </p:nvSpPr>
          <p:spPr>
            <a:xfrm>
              <a:off x="0" y="0"/>
              <a:ext cx="565784" cy="89717"/>
            </a:xfrm>
            <a:custGeom>
              <a:avLst/>
              <a:gdLst/>
              <a:ahLst/>
              <a:cxnLst/>
              <a:rect l="l" t="t" r="r" b="b"/>
              <a:pathLst>
                <a:path w="565784" h="89717">
                  <a:moveTo>
                    <a:pt x="0" y="0"/>
                  </a:moveTo>
                  <a:lnTo>
                    <a:pt x="565784" y="0"/>
                  </a:lnTo>
                  <a:lnTo>
                    <a:pt x="565784" y="89717"/>
                  </a:lnTo>
                  <a:lnTo>
                    <a:pt x="0" y="89717"/>
                  </a:lnTo>
                  <a:close/>
                </a:path>
              </a:pathLst>
            </a:custGeom>
            <a:solidFill>
              <a:srgbClr val="000000">
                <a:alpha val="0"/>
              </a:srgbClr>
            </a:solidFill>
            <a:ln w="38100" cap="sq">
              <a:solidFill>
                <a:srgbClr val="F69200"/>
              </a:solidFill>
              <a:prstDash val="solid"/>
              <a:miter/>
            </a:ln>
          </p:spPr>
          <p:txBody>
            <a:bodyPr/>
            <a:lstStyle/>
            <a:p>
              <a:endParaRPr lang="en-US"/>
            </a:p>
          </p:txBody>
        </p:sp>
        <p:sp>
          <p:nvSpPr>
            <p:cNvPr id="9" name="TextBox 9"/>
            <p:cNvSpPr txBox="1"/>
            <p:nvPr/>
          </p:nvSpPr>
          <p:spPr>
            <a:xfrm>
              <a:off x="0" y="-76200"/>
              <a:ext cx="565784" cy="165917"/>
            </a:xfrm>
            <a:prstGeom prst="rect">
              <a:avLst/>
            </a:prstGeom>
          </p:spPr>
          <p:txBody>
            <a:bodyPr lIns="50800" tIns="50800" rIns="50800" bIns="50800" rtlCol="0" anchor="ctr"/>
            <a:lstStyle/>
            <a:p>
              <a:pPr algn="ctr">
                <a:lnSpc>
                  <a:spcPts val="4900"/>
                </a:lnSpc>
              </a:pPr>
              <a:endParaRPr/>
            </a:p>
          </p:txBody>
        </p:sp>
      </p:grpSp>
      <p:sp>
        <p:nvSpPr>
          <p:cNvPr id="10" name="Freeform 10"/>
          <p:cNvSpPr/>
          <p:nvPr/>
        </p:nvSpPr>
        <p:spPr>
          <a:xfrm>
            <a:off x="5390189" y="3364113"/>
            <a:ext cx="4433347" cy="751415"/>
          </a:xfrm>
          <a:custGeom>
            <a:avLst/>
            <a:gdLst/>
            <a:ahLst/>
            <a:cxnLst/>
            <a:rect l="l" t="t" r="r" b="b"/>
            <a:pathLst>
              <a:path w="4433347" h="751415">
                <a:moveTo>
                  <a:pt x="0" y="0"/>
                </a:moveTo>
                <a:lnTo>
                  <a:pt x="4433348" y="0"/>
                </a:lnTo>
                <a:lnTo>
                  <a:pt x="4433348" y="751414"/>
                </a:lnTo>
                <a:lnTo>
                  <a:pt x="0" y="751414"/>
                </a:lnTo>
                <a:lnTo>
                  <a:pt x="0" y="0"/>
                </a:lnTo>
                <a:close/>
              </a:path>
            </a:pathLst>
          </a:custGeom>
          <a:blipFill>
            <a:blip r:embed="rId3"/>
            <a:stretch>
              <a:fillRect/>
            </a:stretch>
          </a:blipFill>
        </p:spPr>
        <p:txBody>
          <a:bodyPr/>
          <a:lstStyle/>
          <a:p>
            <a:endParaRPr lang="en-US"/>
          </a:p>
        </p:txBody>
      </p:sp>
      <p:grpSp>
        <p:nvGrpSpPr>
          <p:cNvPr id="11" name="Group 11"/>
          <p:cNvGrpSpPr/>
          <p:nvPr/>
        </p:nvGrpSpPr>
        <p:grpSpPr>
          <a:xfrm rot="9993925">
            <a:off x="4212091" y="3657201"/>
            <a:ext cx="925120" cy="498798"/>
            <a:chOff x="0" y="0"/>
            <a:chExt cx="904002" cy="487411"/>
          </a:xfrm>
        </p:grpSpPr>
        <p:sp>
          <p:nvSpPr>
            <p:cNvPr id="12" name="Freeform 12"/>
            <p:cNvSpPr/>
            <p:nvPr/>
          </p:nvSpPr>
          <p:spPr>
            <a:xfrm>
              <a:off x="0" y="0"/>
              <a:ext cx="904002" cy="487411"/>
            </a:xfrm>
            <a:custGeom>
              <a:avLst/>
              <a:gdLst/>
              <a:ahLst/>
              <a:cxnLst/>
              <a:rect l="l" t="t" r="r" b="b"/>
              <a:pathLst>
                <a:path w="904002" h="487411">
                  <a:moveTo>
                    <a:pt x="239386" y="166120"/>
                  </a:moveTo>
                  <a:lnTo>
                    <a:pt x="904002" y="166120"/>
                  </a:lnTo>
                  <a:lnTo>
                    <a:pt x="904002" y="321261"/>
                  </a:lnTo>
                  <a:lnTo>
                    <a:pt x="239373" y="321261"/>
                  </a:lnTo>
                  <a:lnTo>
                    <a:pt x="302255" y="487411"/>
                  </a:lnTo>
                  <a:lnTo>
                    <a:pt x="0" y="243706"/>
                  </a:lnTo>
                  <a:lnTo>
                    <a:pt x="302255" y="0"/>
                  </a:lnTo>
                  <a:lnTo>
                    <a:pt x="239386" y="166120"/>
                  </a:lnTo>
                  <a:close/>
                </a:path>
              </a:pathLst>
            </a:custGeom>
            <a:solidFill>
              <a:srgbClr val="FAB31B"/>
            </a:solidFill>
          </p:spPr>
          <p:txBody>
            <a:bodyPr/>
            <a:lstStyle/>
            <a:p>
              <a:endParaRPr lang="en-US"/>
            </a:p>
          </p:txBody>
        </p:sp>
        <p:sp>
          <p:nvSpPr>
            <p:cNvPr id="13" name="TextBox 13"/>
            <p:cNvSpPr txBox="1"/>
            <p:nvPr/>
          </p:nvSpPr>
          <p:spPr>
            <a:xfrm>
              <a:off x="120650" y="127000"/>
              <a:ext cx="783352" cy="195311"/>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0477249" y="3087450"/>
            <a:ext cx="6539573" cy="1562100"/>
          </a:xfrm>
          <a:prstGeom prst="rect">
            <a:avLst/>
          </a:prstGeom>
        </p:spPr>
        <p:txBody>
          <a:bodyPr lIns="0" tIns="0" rIns="0" bIns="0" rtlCol="0" anchor="t">
            <a:spAutoFit/>
          </a:bodyPr>
          <a:lstStyle/>
          <a:p>
            <a:pPr algn="ctr">
              <a:lnSpc>
                <a:spcPts val="6299"/>
              </a:lnSpc>
            </a:pPr>
            <a:r>
              <a:rPr lang="en-US" sz="4500" b="1">
                <a:solidFill>
                  <a:srgbClr val="FAB31B"/>
                </a:solidFill>
                <a:latin typeface="Montserrat Bold"/>
                <a:ea typeface="Montserrat Bold"/>
                <a:cs typeface="Montserrat Bold"/>
                <a:sym typeface="Montserrat Bold"/>
              </a:rPr>
              <a:t>10 terminal nodes</a:t>
            </a:r>
          </a:p>
          <a:p>
            <a:pPr algn="ctr">
              <a:lnSpc>
                <a:spcPts val="6299"/>
              </a:lnSpc>
            </a:pPr>
            <a:r>
              <a:rPr lang="en-US" sz="4500" b="1">
                <a:solidFill>
                  <a:srgbClr val="FAB31B"/>
                </a:solidFill>
                <a:latin typeface="Montserrat Bold"/>
                <a:ea typeface="Montserrat Bold"/>
                <a:cs typeface="Montserrat Bold"/>
                <a:sym typeface="Montserrat Bold"/>
              </a:rPr>
              <a:t>= 9 decisions made</a:t>
            </a:r>
          </a:p>
        </p:txBody>
      </p:sp>
      <p:sp>
        <p:nvSpPr>
          <p:cNvPr id="15" name="TextBox 15"/>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CART MODEL: RESULTS</a:t>
            </a:r>
          </a:p>
        </p:txBody>
      </p:sp>
      <p:sp>
        <p:nvSpPr>
          <p:cNvPr id="16" name="TextBox 16"/>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HBA1C IS THE MOST IMPORTANT VARIABLE</a:t>
            </a:r>
          </a:p>
        </p:txBody>
      </p:sp>
      <p:sp>
        <p:nvSpPr>
          <p:cNvPr id="17" name="TextBox 17"/>
          <p:cNvSpPr txBox="1"/>
          <p:nvPr/>
        </p:nvSpPr>
        <p:spPr>
          <a:xfrm>
            <a:off x="10234772" y="5086350"/>
            <a:ext cx="7024528" cy="31813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Montserrat"/>
                <a:ea typeface="Montserrat"/>
                <a:cs typeface="Montserrat"/>
                <a:sym typeface="Montserrat"/>
              </a:rPr>
              <a:t>If HbA1c &lt; 5.4%, it is unlikely to develop diabetes</a:t>
            </a:r>
          </a:p>
          <a:p>
            <a:pPr marL="647700" lvl="1" indent="-323850" algn="l">
              <a:lnSpc>
                <a:spcPts val="4200"/>
              </a:lnSpc>
              <a:buFont typeface="Arial"/>
              <a:buChar char="•"/>
            </a:pPr>
            <a:r>
              <a:rPr lang="en-US" sz="3000">
                <a:solidFill>
                  <a:srgbClr val="FFFFFF"/>
                </a:solidFill>
                <a:latin typeface="Montserrat"/>
                <a:ea typeface="Montserrat"/>
                <a:cs typeface="Montserrat"/>
                <a:sym typeface="Montserrat"/>
              </a:rPr>
              <a:t>Blood glucose levels, age and BMI are significant in this model</a:t>
            </a:r>
          </a:p>
          <a:p>
            <a:pPr marL="647700" lvl="1" indent="-323850" algn="l">
              <a:lnSpc>
                <a:spcPts val="4200"/>
              </a:lnSpc>
              <a:buFont typeface="Arial"/>
              <a:buChar char="•"/>
            </a:pPr>
            <a:r>
              <a:rPr lang="en-US" sz="3000">
                <a:solidFill>
                  <a:srgbClr val="FFFFFF"/>
                </a:solidFill>
                <a:latin typeface="Montserrat"/>
                <a:ea typeface="Montserrat"/>
                <a:cs typeface="Montserrat"/>
                <a:sym typeface="Montserrat"/>
              </a:rPr>
              <a:t>Heart Disease and Hypertension </a:t>
            </a:r>
            <a:r>
              <a:rPr lang="en-US" sz="3000" b="1">
                <a:solidFill>
                  <a:srgbClr val="FFFFFF"/>
                </a:solidFill>
                <a:latin typeface="Montserrat Bold"/>
                <a:ea typeface="Montserrat Bold"/>
                <a:cs typeface="Montserrat Bold"/>
                <a:sym typeface="Montserrat Bold"/>
              </a:rPr>
              <a:t>NOT</a:t>
            </a:r>
            <a:r>
              <a:rPr lang="en-US" sz="3000">
                <a:solidFill>
                  <a:srgbClr val="FFFFFF"/>
                </a:solidFill>
                <a:latin typeface="Montserrat"/>
                <a:ea typeface="Montserrat"/>
                <a:cs typeface="Montserrat"/>
                <a:sym typeface="Montserrat"/>
              </a:rPr>
              <a:t> considered in this model</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1028700" y="2408724"/>
            <a:ext cx="8320340" cy="7607762"/>
          </a:xfrm>
          <a:custGeom>
            <a:avLst/>
            <a:gdLst/>
            <a:ahLst/>
            <a:cxnLst/>
            <a:rect l="l" t="t" r="r" b="b"/>
            <a:pathLst>
              <a:path w="8320340" h="7607762">
                <a:moveTo>
                  <a:pt x="0" y="0"/>
                </a:moveTo>
                <a:lnTo>
                  <a:pt x="8320340" y="0"/>
                </a:lnTo>
                <a:lnTo>
                  <a:pt x="8320340" y="7607763"/>
                </a:lnTo>
                <a:lnTo>
                  <a:pt x="0" y="7607763"/>
                </a:lnTo>
                <a:lnTo>
                  <a:pt x="0" y="0"/>
                </a:lnTo>
                <a:close/>
              </a:path>
            </a:pathLst>
          </a:custGeom>
          <a:blipFill>
            <a:blip r:embed="rId2"/>
            <a:stretch>
              <a:fillRect l="-1626" r="-8537"/>
            </a:stretch>
          </a:blipFill>
        </p:spPr>
        <p:txBody>
          <a:bodyPr/>
          <a:lstStyle/>
          <a:p>
            <a:endParaRPr lang="en-US"/>
          </a:p>
        </p:txBody>
      </p:sp>
      <p:sp>
        <p:nvSpPr>
          <p:cNvPr id="3" name="Freeform 3"/>
          <p:cNvSpPr/>
          <p:nvPr/>
        </p:nvSpPr>
        <p:spPr>
          <a:xfrm rot="-10068031">
            <a:off x="11272724" y="7728068"/>
            <a:ext cx="5167967" cy="4012222"/>
          </a:xfrm>
          <a:custGeom>
            <a:avLst/>
            <a:gdLst/>
            <a:ahLst/>
            <a:cxnLst/>
            <a:rect l="l" t="t" r="r" b="b"/>
            <a:pathLst>
              <a:path w="5167967" h="4012222">
                <a:moveTo>
                  <a:pt x="0" y="0"/>
                </a:moveTo>
                <a:lnTo>
                  <a:pt x="5167967" y="0"/>
                </a:lnTo>
                <a:lnTo>
                  <a:pt x="5167967" y="4012222"/>
                </a:lnTo>
                <a:lnTo>
                  <a:pt x="0" y="40122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9845816" y="6900462"/>
            <a:ext cx="7413484" cy="1844675"/>
          </a:xfrm>
          <a:prstGeom prst="rect">
            <a:avLst/>
          </a:prstGeom>
        </p:spPr>
        <p:txBody>
          <a:bodyPr lIns="0" tIns="0" rIns="0" bIns="0" rtlCol="0" anchor="t">
            <a:spAutoFit/>
          </a:bodyPr>
          <a:lstStyle/>
          <a:p>
            <a:pPr algn="ctr">
              <a:lnSpc>
                <a:spcPts val="4900"/>
              </a:lnSpc>
            </a:pPr>
            <a:r>
              <a:rPr lang="en-US" sz="3500" b="1">
                <a:solidFill>
                  <a:srgbClr val="FAB31B"/>
                </a:solidFill>
                <a:latin typeface="Montserrat Bold"/>
                <a:ea typeface="Montserrat Bold"/>
                <a:cs typeface="Montserrat Bold"/>
                <a:sym typeface="Montserrat Bold"/>
              </a:rPr>
              <a:t>HbA1c and glucose levels have the highest importance, followed by age and BMI</a:t>
            </a:r>
          </a:p>
        </p:txBody>
      </p:sp>
      <p:grpSp>
        <p:nvGrpSpPr>
          <p:cNvPr id="5" name="Group 5"/>
          <p:cNvGrpSpPr/>
          <p:nvPr/>
        </p:nvGrpSpPr>
        <p:grpSpPr>
          <a:xfrm>
            <a:off x="14970525" y="9734179"/>
            <a:ext cx="3317475" cy="552821"/>
            <a:chOff x="0" y="0"/>
            <a:chExt cx="873738" cy="145599"/>
          </a:xfrm>
        </p:grpSpPr>
        <p:sp>
          <p:nvSpPr>
            <p:cNvPr id="6" name="Freeform 6"/>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7" name="TextBox 7"/>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Nikitha</a:t>
              </a:r>
            </a:p>
          </p:txBody>
        </p:sp>
      </p:grpSp>
      <p:sp>
        <p:nvSpPr>
          <p:cNvPr id="8" name="TextBox 8"/>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RANDOM FOREST</a:t>
            </a:r>
          </a:p>
        </p:txBody>
      </p:sp>
      <p:sp>
        <p:nvSpPr>
          <p:cNvPr id="9" name="TextBox 9"/>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HBA1C AND GLUCOSE LEVELS HAVE HIGHEST IMPORTANCE</a:t>
            </a:r>
          </a:p>
        </p:txBody>
      </p:sp>
      <p:sp>
        <p:nvSpPr>
          <p:cNvPr id="10" name="AutoShape 10"/>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11" name="TextBox 11"/>
          <p:cNvSpPr txBox="1"/>
          <p:nvPr/>
        </p:nvSpPr>
        <p:spPr>
          <a:xfrm>
            <a:off x="9845816" y="2332524"/>
            <a:ext cx="7667783" cy="762000"/>
          </a:xfrm>
          <a:prstGeom prst="rect">
            <a:avLst/>
          </a:prstGeom>
        </p:spPr>
        <p:txBody>
          <a:bodyPr lIns="0" tIns="0" rIns="0" bIns="0" rtlCol="0" anchor="t">
            <a:spAutoFit/>
          </a:bodyPr>
          <a:lstStyle/>
          <a:p>
            <a:pPr algn="l">
              <a:lnSpc>
                <a:spcPts val="6299"/>
              </a:lnSpc>
            </a:pPr>
            <a:r>
              <a:rPr lang="en-US" sz="4500" b="1">
                <a:solidFill>
                  <a:srgbClr val="FAB31B"/>
                </a:solidFill>
                <a:latin typeface="Montserrat Bold"/>
                <a:ea typeface="Montserrat Bold"/>
                <a:cs typeface="Montserrat Bold"/>
                <a:sym typeface="Montserrat Bold"/>
              </a:rPr>
              <a:t>Mean Decrease Accuracy</a:t>
            </a:r>
          </a:p>
        </p:txBody>
      </p:sp>
      <p:sp>
        <p:nvSpPr>
          <p:cNvPr id="12" name="TextBox 12"/>
          <p:cNvSpPr txBox="1"/>
          <p:nvPr/>
        </p:nvSpPr>
        <p:spPr>
          <a:xfrm>
            <a:off x="9845816" y="4309662"/>
            <a:ext cx="7667783" cy="762000"/>
          </a:xfrm>
          <a:prstGeom prst="rect">
            <a:avLst/>
          </a:prstGeom>
        </p:spPr>
        <p:txBody>
          <a:bodyPr lIns="0" tIns="0" rIns="0" bIns="0" rtlCol="0" anchor="t">
            <a:spAutoFit/>
          </a:bodyPr>
          <a:lstStyle/>
          <a:p>
            <a:pPr algn="l">
              <a:lnSpc>
                <a:spcPts val="6299"/>
              </a:lnSpc>
            </a:pPr>
            <a:r>
              <a:rPr lang="en-US" sz="4500" b="1">
                <a:solidFill>
                  <a:srgbClr val="FAB31B"/>
                </a:solidFill>
                <a:latin typeface="Montserrat Bold"/>
                <a:ea typeface="Montserrat Bold"/>
                <a:cs typeface="Montserrat Bold"/>
                <a:sym typeface="Montserrat Bold"/>
              </a:rPr>
              <a:t>Mean decrease Gini</a:t>
            </a:r>
          </a:p>
        </p:txBody>
      </p:sp>
      <p:sp>
        <p:nvSpPr>
          <p:cNvPr id="13" name="TextBox 13"/>
          <p:cNvSpPr txBox="1"/>
          <p:nvPr/>
        </p:nvSpPr>
        <p:spPr>
          <a:xfrm>
            <a:off x="9845816" y="3204762"/>
            <a:ext cx="7413484" cy="1019175"/>
          </a:xfrm>
          <a:prstGeom prst="rect">
            <a:avLst/>
          </a:prstGeom>
        </p:spPr>
        <p:txBody>
          <a:bodyPr lIns="0" tIns="0" rIns="0" bIns="0" rtlCol="0" anchor="t">
            <a:spAutoFit/>
          </a:bodyPr>
          <a:lstStyle/>
          <a:p>
            <a:pPr marL="647697" lvl="1" indent="-323848" algn="l">
              <a:lnSpc>
                <a:spcPts val="4199"/>
              </a:lnSpc>
              <a:buFont typeface="Arial"/>
              <a:buChar char="•"/>
            </a:pPr>
            <a:r>
              <a:rPr lang="en-US" sz="2999">
                <a:solidFill>
                  <a:srgbClr val="FFFFFF"/>
                </a:solidFill>
                <a:latin typeface="Montserrat"/>
                <a:ea typeface="Montserrat"/>
                <a:cs typeface="Montserrat"/>
                <a:sym typeface="Montserrat"/>
              </a:rPr>
              <a:t>Reduction in model performance when a variable is removed</a:t>
            </a:r>
          </a:p>
        </p:txBody>
      </p:sp>
      <p:sp>
        <p:nvSpPr>
          <p:cNvPr id="14" name="TextBox 14"/>
          <p:cNvSpPr txBox="1"/>
          <p:nvPr/>
        </p:nvSpPr>
        <p:spPr>
          <a:xfrm>
            <a:off x="9845816" y="5185962"/>
            <a:ext cx="7413484" cy="495300"/>
          </a:xfrm>
          <a:prstGeom prst="rect">
            <a:avLst/>
          </a:prstGeom>
        </p:spPr>
        <p:txBody>
          <a:bodyPr lIns="0" tIns="0" rIns="0" bIns="0" rtlCol="0" anchor="t">
            <a:spAutoFit/>
          </a:bodyPr>
          <a:lstStyle/>
          <a:p>
            <a:pPr marL="647697" lvl="1" indent="-323848" algn="l">
              <a:lnSpc>
                <a:spcPts val="4199"/>
              </a:lnSpc>
              <a:buFont typeface="Arial"/>
              <a:buChar char="•"/>
            </a:pPr>
            <a:r>
              <a:rPr lang="en-US" sz="2999">
                <a:solidFill>
                  <a:srgbClr val="FFFFFF"/>
                </a:solidFill>
                <a:latin typeface="Montserrat"/>
                <a:ea typeface="Montserrat"/>
                <a:cs typeface="Montserrat"/>
                <a:sym typeface="Montserrat"/>
              </a:rPr>
              <a:t>Reduction in node impurity contribute by each variable</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TextBox 2"/>
          <p:cNvSpPr txBox="1"/>
          <p:nvPr/>
        </p:nvSpPr>
        <p:spPr>
          <a:xfrm>
            <a:off x="10226816" y="3522597"/>
            <a:ext cx="7032484" cy="2114550"/>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a:solidFill>
                  <a:srgbClr val="FFFFFF"/>
                </a:solidFill>
                <a:latin typeface="Montserrat"/>
                <a:ea typeface="Montserrat"/>
                <a:cs typeface="Montserrat"/>
                <a:sym typeface="Montserrat"/>
              </a:rPr>
              <a:t>Random Forest</a:t>
            </a:r>
            <a:r>
              <a:rPr lang="en-US" sz="3000" u="none">
                <a:solidFill>
                  <a:srgbClr val="FFFFFF"/>
                </a:solidFill>
                <a:latin typeface="Montserrat"/>
                <a:ea typeface="Montserrat"/>
                <a:cs typeface="Montserrat"/>
                <a:sym typeface="Montserrat"/>
              </a:rPr>
              <a:t> achieved the highest accuracy at 87.5%, outperforming other models.</a:t>
            </a:r>
          </a:p>
          <a:p>
            <a:pPr marL="0" lvl="0" indent="0" algn="l">
              <a:lnSpc>
                <a:spcPts val="4200"/>
              </a:lnSpc>
              <a:spcBef>
                <a:spcPct val="0"/>
              </a:spcBef>
            </a:pPr>
            <a:endParaRPr lang="en-US" sz="3000" u="none">
              <a:solidFill>
                <a:srgbClr val="FFFFFF"/>
              </a:solidFill>
              <a:latin typeface="Montserrat"/>
              <a:ea typeface="Montserrat"/>
              <a:cs typeface="Montserrat"/>
              <a:sym typeface="Montserrat"/>
            </a:endParaRPr>
          </a:p>
        </p:txBody>
      </p:sp>
      <p:sp>
        <p:nvSpPr>
          <p:cNvPr id="3" name="TextBox 3"/>
          <p:cNvSpPr txBox="1"/>
          <p:nvPr/>
        </p:nvSpPr>
        <p:spPr>
          <a:xfrm>
            <a:off x="10226816" y="7121898"/>
            <a:ext cx="7032484" cy="21145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Montserrat"/>
                <a:ea typeface="Montserrat"/>
                <a:cs typeface="Montserrat"/>
                <a:sym typeface="Montserrat"/>
              </a:rPr>
              <a:t>Random Forest </a:t>
            </a:r>
            <a:r>
              <a:rPr lang="en-US" sz="3000" u="none">
                <a:solidFill>
                  <a:srgbClr val="FFFFFF"/>
                </a:solidFill>
                <a:latin typeface="Montserrat"/>
                <a:ea typeface="Montserrat"/>
                <a:cs typeface="Montserrat"/>
                <a:sym typeface="Montserrat"/>
              </a:rPr>
              <a:t>had the lowest rate of incorrect predictions, making it the most reliable for practical deployment.</a:t>
            </a:r>
          </a:p>
        </p:txBody>
      </p:sp>
      <p:grpSp>
        <p:nvGrpSpPr>
          <p:cNvPr id="4" name="Group 4"/>
          <p:cNvGrpSpPr/>
          <p:nvPr/>
        </p:nvGrpSpPr>
        <p:grpSpPr>
          <a:xfrm>
            <a:off x="14970525" y="9734179"/>
            <a:ext cx="3317475" cy="552821"/>
            <a:chOff x="0" y="0"/>
            <a:chExt cx="873738" cy="145599"/>
          </a:xfrm>
        </p:grpSpPr>
        <p:sp>
          <p:nvSpPr>
            <p:cNvPr id="5" name="Freeform 5"/>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6" name="TextBox 6"/>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Nikitha</a:t>
              </a:r>
            </a:p>
          </p:txBody>
        </p:sp>
      </p:grpSp>
      <p:sp>
        <p:nvSpPr>
          <p:cNvPr id="7" name="TextBox 7"/>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MODEL COMPARISONS</a:t>
            </a:r>
          </a:p>
        </p:txBody>
      </p:sp>
      <p:sp>
        <p:nvSpPr>
          <p:cNvPr id="8" name="TextBox 8"/>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RANDOM FOREST PERFORMS THE BEST</a:t>
            </a:r>
          </a:p>
        </p:txBody>
      </p:sp>
      <p:sp>
        <p:nvSpPr>
          <p:cNvPr id="9" name="AutoShape 9"/>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graphicFrame>
        <p:nvGraphicFramePr>
          <p:cNvPr id="10" name="Table 10"/>
          <p:cNvGraphicFramePr>
            <a:graphicFrameLocks noGrp="1"/>
          </p:cNvGraphicFramePr>
          <p:nvPr>
            <p:extLst>
              <p:ext uri="{D42A27DB-BD31-4B8C-83A1-F6EECF244321}">
                <p14:modId xmlns:p14="http://schemas.microsoft.com/office/powerpoint/2010/main" val="3192532331"/>
              </p:ext>
            </p:extLst>
          </p:nvPr>
        </p:nvGraphicFramePr>
        <p:xfrm>
          <a:off x="1028700" y="2563446"/>
          <a:ext cx="8406150" cy="7613897"/>
        </p:xfrm>
        <a:graphic>
          <a:graphicData uri="http://schemas.openxmlformats.org/drawingml/2006/table">
            <a:tbl>
              <a:tblPr/>
              <a:tblGrid>
                <a:gridCol w="2338054">
                  <a:extLst>
                    <a:ext uri="{9D8B030D-6E8A-4147-A177-3AD203B41FA5}">
                      <a16:colId xmlns:a16="http://schemas.microsoft.com/office/drawing/2014/main" val="20000"/>
                    </a:ext>
                  </a:extLst>
                </a:gridCol>
                <a:gridCol w="2287209">
                  <a:extLst>
                    <a:ext uri="{9D8B030D-6E8A-4147-A177-3AD203B41FA5}">
                      <a16:colId xmlns:a16="http://schemas.microsoft.com/office/drawing/2014/main" val="20001"/>
                    </a:ext>
                  </a:extLst>
                </a:gridCol>
                <a:gridCol w="1789091">
                  <a:extLst>
                    <a:ext uri="{9D8B030D-6E8A-4147-A177-3AD203B41FA5}">
                      <a16:colId xmlns:a16="http://schemas.microsoft.com/office/drawing/2014/main" val="20002"/>
                    </a:ext>
                  </a:extLst>
                </a:gridCol>
                <a:gridCol w="1991796">
                  <a:extLst>
                    <a:ext uri="{9D8B030D-6E8A-4147-A177-3AD203B41FA5}">
                      <a16:colId xmlns:a16="http://schemas.microsoft.com/office/drawing/2014/main" val="20003"/>
                    </a:ext>
                  </a:extLst>
                </a:gridCol>
              </a:tblGrid>
              <a:tr h="1345312">
                <a:tc>
                  <a:txBody>
                    <a:bodyPr/>
                    <a:lstStyle/>
                    <a:p>
                      <a:pPr algn="ctr">
                        <a:lnSpc>
                          <a:spcPts val="34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C5EA1"/>
                    </a:solidFill>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Logistic Regression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C5EA1"/>
                    </a:solidFill>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CART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C5EA1"/>
                    </a:solidFill>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Random Forest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C5EA1"/>
                    </a:solidFill>
                  </a:tcPr>
                </a:tc>
                <a:extLst>
                  <a:ext uri="{0D108BD9-81ED-4DB2-BD59-A6C34878D82A}">
                    <a16:rowId xmlns:a16="http://schemas.microsoft.com/office/drawing/2014/main" val="10000"/>
                  </a:ext>
                </a:extLst>
              </a:tr>
              <a:tr h="1116322">
                <a:tc>
                  <a:txBody>
                    <a:bodyPr/>
                    <a:lstStyle/>
                    <a:p>
                      <a:pPr algn="ctr">
                        <a:lnSpc>
                          <a:spcPts val="2400"/>
                        </a:lnSpc>
                        <a:defRPr/>
                      </a:pPr>
                      <a:r>
                        <a:rPr lang="en-US" sz="2000" b="1">
                          <a:solidFill>
                            <a:srgbClr val="FFFFFF"/>
                          </a:solidFill>
                          <a:latin typeface="Montserrat Bold"/>
                          <a:ea typeface="Montserrat Bold"/>
                          <a:cs typeface="Montserrat Bold"/>
                          <a:sym typeface="Montserrat Bold"/>
                        </a:rPr>
                        <a:t>Overall Accuracy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a:solidFill>
                            <a:srgbClr val="FFFFFF"/>
                          </a:solidFill>
                          <a:latin typeface="Montserrat"/>
                          <a:ea typeface="Montserrat"/>
                          <a:cs typeface="Montserrat"/>
                          <a:sym typeface="Montserrat"/>
                        </a:rPr>
                        <a:t>83.70%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a:solidFill>
                            <a:srgbClr val="FFFFFF"/>
                          </a:solidFill>
                          <a:latin typeface="Montserrat"/>
                          <a:ea typeface="Montserrat"/>
                          <a:cs typeface="Montserrat"/>
                          <a:sym typeface="Montserrat"/>
                        </a:rPr>
                        <a:t>86.30%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b="1">
                          <a:solidFill>
                            <a:srgbClr val="FAB31B"/>
                          </a:solidFill>
                          <a:latin typeface="Montserrat Bold"/>
                          <a:ea typeface="Montserrat Bold"/>
                          <a:cs typeface="Montserrat Bold"/>
                          <a:sym typeface="Montserrat Bold"/>
                        </a:rPr>
                        <a:t>87.50%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16322">
                <a:tc>
                  <a:txBody>
                    <a:bodyPr/>
                    <a:lstStyle/>
                    <a:p>
                      <a:pPr algn="ctr">
                        <a:lnSpc>
                          <a:spcPts val="2400"/>
                        </a:lnSpc>
                        <a:defRPr/>
                      </a:pPr>
                      <a:r>
                        <a:rPr lang="en-US" sz="2000" b="1">
                          <a:solidFill>
                            <a:srgbClr val="FFFFFF"/>
                          </a:solidFill>
                          <a:latin typeface="Montserrat Bold"/>
                          <a:ea typeface="Montserrat Bold"/>
                          <a:cs typeface="Montserrat Bold"/>
                          <a:sym typeface="Montserrat Bold"/>
                        </a:rPr>
                        <a:t>False Positive Rate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a:solidFill>
                            <a:srgbClr val="FFFFFF"/>
                          </a:solidFill>
                          <a:latin typeface="Montserrat"/>
                          <a:ea typeface="Montserrat"/>
                          <a:cs typeface="Montserrat"/>
                          <a:sym typeface="Montserrat"/>
                        </a:rPr>
                        <a:t>17.20%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a:solidFill>
                            <a:srgbClr val="FFFFFF"/>
                          </a:solidFill>
                          <a:latin typeface="Montserrat"/>
                          <a:ea typeface="Montserrat"/>
                          <a:cs typeface="Montserrat"/>
                          <a:sym typeface="Montserrat"/>
                        </a:rPr>
                        <a:t>11.60%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b="1">
                          <a:solidFill>
                            <a:srgbClr val="FAB31B"/>
                          </a:solidFill>
                          <a:latin typeface="Montserrat Bold"/>
                          <a:ea typeface="Montserrat Bold"/>
                          <a:cs typeface="Montserrat Bold"/>
                          <a:sym typeface="Montserrat Bold"/>
                        </a:rPr>
                        <a:t>10.60%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116322">
                <a:tc>
                  <a:txBody>
                    <a:bodyPr/>
                    <a:lstStyle/>
                    <a:p>
                      <a:pPr algn="ctr">
                        <a:lnSpc>
                          <a:spcPts val="2400"/>
                        </a:lnSpc>
                        <a:defRPr/>
                      </a:pPr>
                      <a:r>
                        <a:rPr lang="en-US" sz="2000" b="1">
                          <a:solidFill>
                            <a:srgbClr val="FFFFFF"/>
                          </a:solidFill>
                          <a:latin typeface="Montserrat Bold"/>
                          <a:ea typeface="Montserrat Bold"/>
                          <a:cs typeface="Montserrat Bold"/>
                          <a:sym typeface="Montserrat Bold"/>
                        </a:rPr>
                        <a:t>False Negative Rate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a:solidFill>
                            <a:srgbClr val="FFFFFF"/>
                          </a:solidFill>
                          <a:latin typeface="Montserrat"/>
                          <a:ea typeface="Montserrat"/>
                          <a:cs typeface="Montserrat"/>
                          <a:sym typeface="Montserrat"/>
                        </a:rPr>
                        <a:t>15.30%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a:solidFill>
                            <a:srgbClr val="FFFFFF"/>
                          </a:solidFill>
                          <a:latin typeface="Montserrat"/>
                          <a:ea typeface="Montserrat"/>
                          <a:cs typeface="Montserrat"/>
                          <a:sym typeface="Montserrat"/>
                        </a:rPr>
                        <a:t>15.60%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b="1">
                          <a:solidFill>
                            <a:srgbClr val="FAB31B"/>
                          </a:solidFill>
                          <a:latin typeface="Montserrat Bold"/>
                          <a:ea typeface="Montserrat Bold"/>
                          <a:cs typeface="Montserrat Bold"/>
                          <a:sym typeface="Montserrat Bold"/>
                        </a:rPr>
                        <a:t>14.00%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919619">
                <a:tc>
                  <a:txBody>
                    <a:bodyPr/>
                    <a:lstStyle/>
                    <a:p>
                      <a:pPr algn="ctr">
                        <a:lnSpc>
                          <a:spcPts val="2400"/>
                        </a:lnSpc>
                        <a:defRPr/>
                      </a:pPr>
                      <a:r>
                        <a:rPr lang="en-US" sz="2000" b="1">
                          <a:solidFill>
                            <a:srgbClr val="FFFFFF"/>
                          </a:solidFill>
                          <a:latin typeface="Montserrat Bold"/>
                          <a:ea typeface="Montserrat Bold"/>
                          <a:cs typeface="Montserrat Bold"/>
                          <a:sym typeface="Montserrat Bold"/>
                        </a:rPr>
                        <a:t>Model</a:t>
                      </a:r>
                      <a:endParaRPr lang="en-US" sz="1100"/>
                    </a:p>
                    <a:p>
                      <a:pPr algn="ctr">
                        <a:lnSpc>
                          <a:spcPts val="2400"/>
                        </a:lnSpc>
                      </a:pPr>
                      <a:r>
                        <a:rPr lang="en-US" sz="2000" b="1">
                          <a:solidFill>
                            <a:srgbClr val="FFFFFF"/>
                          </a:solidFill>
                          <a:latin typeface="Montserrat Bold"/>
                          <a:ea typeface="Montserrat Bold"/>
                          <a:cs typeface="Montserrat Bold"/>
                          <a:sym typeface="Montserrat Bold"/>
                        </a:rPr>
                        <a:t>Insights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a:solidFill>
                            <a:srgbClr val="FFFFFF"/>
                          </a:solidFill>
                          <a:latin typeface="Montserrat"/>
                          <a:ea typeface="Montserrat"/>
                          <a:cs typeface="Montserrat"/>
                          <a:sym typeface="Montserrat"/>
                        </a:rPr>
                        <a:t>Top predictors: HbA1c, Age, BMI, Glucose, Blood Pressure, Heart Disease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a:solidFill>
                            <a:srgbClr val="FFFFFF"/>
                          </a:solidFill>
                          <a:latin typeface="Montserrat"/>
                          <a:ea typeface="Montserrat"/>
                          <a:cs typeface="Montserrat"/>
                          <a:sym typeface="Montserrat"/>
                        </a:rPr>
                        <a:t>HbA1c most important variable,</a:t>
                      </a:r>
                      <a:endParaRPr lang="en-US" sz="1100"/>
                    </a:p>
                    <a:p>
                      <a:pPr algn="ctr">
                        <a:lnSpc>
                          <a:spcPts val="2400"/>
                        </a:lnSpc>
                      </a:pPr>
                      <a:r>
                        <a:rPr lang="en-US" sz="2000">
                          <a:solidFill>
                            <a:srgbClr val="FFFFFF"/>
                          </a:solidFill>
                          <a:latin typeface="Montserrat"/>
                          <a:ea typeface="Montserrat"/>
                          <a:cs typeface="Montserrat"/>
                          <a:sym typeface="Montserrat"/>
                        </a:rPr>
                        <a:t>Glucose, Age, BMI secondary</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400"/>
                        </a:lnSpc>
                        <a:defRPr/>
                      </a:pPr>
                      <a:r>
                        <a:rPr lang="en-US" sz="2000" b="1">
                          <a:solidFill>
                            <a:srgbClr val="FAB31B"/>
                          </a:solidFill>
                          <a:latin typeface="Montserrat Bold"/>
                          <a:ea typeface="Montserrat Bold"/>
                          <a:cs typeface="Montserrat Bold"/>
                          <a:sym typeface="Montserrat Bold"/>
                        </a:rPr>
                        <a:t>HbA1c, Glucose, Age, BMI, Hypertension — strongest overall predictors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11"/>
          <p:cNvSpPr txBox="1"/>
          <p:nvPr/>
        </p:nvSpPr>
        <p:spPr>
          <a:xfrm>
            <a:off x="10226816" y="2414598"/>
            <a:ext cx="7667783" cy="762000"/>
          </a:xfrm>
          <a:prstGeom prst="rect">
            <a:avLst/>
          </a:prstGeom>
        </p:spPr>
        <p:txBody>
          <a:bodyPr lIns="0" tIns="0" rIns="0" bIns="0" rtlCol="0" anchor="t">
            <a:spAutoFit/>
          </a:bodyPr>
          <a:lstStyle/>
          <a:p>
            <a:pPr algn="l">
              <a:lnSpc>
                <a:spcPts val="6299"/>
              </a:lnSpc>
            </a:pPr>
            <a:r>
              <a:rPr lang="en-US" sz="4500" b="1">
                <a:solidFill>
                  <a:srgbClr val="FAB31B"/>
                </a:solidFill>
                <a:latin typeface="Montserrat Bold"/>
                <a:ea typeface="Montserrat Bold"/>
                <a:cs typeface="Montserrat Bold"/>
                <a:sym typeface="Montserrat Bold"/>
              </a:rPr>
              <a:t>1. Highest Accuracy</a:t>
            </a:r>
          </a:p>
        </p:txBody>
      </p:sp>
      <p:sp>
        <p:nvSpPr>
          <p:cNvPr id="12" name="TextBox 12"/>
          <p:cNvSpPr txBox="1"/>
          <p:nvPr/>
        </p:nvSpPr>
        <p:spPr>
          <a:xfrm>
            <a:off x="10226816" y="5631662"/>
            <a:ext cx="7667783" cy="1335405"/>
          </a:xfrm>
          <a:prstGeom prst="rect">
            <a:avLst/>
          </a:prstGeom>
        </p:spPr>
        <p:txBody>
          <a:bodyPr lIns="0" tIns="0" rIns="0" bIns="0" rtlCol="0" anchor="t">
            <a:spAutoFit/>
          </a:bodyPr>
          <a:lstStyle/>
          <a:p>
            <a:pPr algn="l">
              <a:lnSpc>
                <a:spcPts val="5309"/>
              </a:lnSpc>
            </a:pPr>
            <a:r>
              <a:rPr lang="en-US" sz="4500" b="1">
                <a:solidFill>
                  <a:srgbClr val="FAB31B"/>
                </a:solidFill>
                <a:latin typeface="Montserrat Bold"/>
                <a:ea typeface="Montserrat Bold"/>
                <a:cs typeface="Montserrat Bold"/>
                <a:sym typeface="Montserrat Bold"/>
              </a:rPr>
              <a:t>2. Lowest Rate of False Negatives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9809796" y="2265849"/>
            <a:ext cx="7080200" cy="7655163"/>
          </a:xfrm>
          <a:custGeom>
            <a:avLst/>
            <a:gdLst/>
            <a:ahLst/>
            <a:cxnLst/>
            <a:rect l="l" t="t" r="r" b="b"/>
            <a:pathLst>
              <a:path w="7080200" h="7655163">
                <a:moveTo>
                  <a:pt x="0" y="0"/>
                </a:moveTo>
                <a:lnTo>
                  <a:pt x="7080200" y="0"/>
                </a:lnTo>
                <a:lnTo>
                  <a:pt x="7080200" y="7655163"/>
                </a:lnTo>
                <a:lnTo>
                  <a:pt x="0" y="7655163"/>
                </a:lnTo>
                <a:lnTo>
                  <a:pt x="0" y="0"/>
                </a:lnTo>
                <a:close/>
              </a:path>
            </a:pathLst>
          </a:custGeom>
          <a:blipFill>
            <a:blip r:embed="rId2"/>
            <a:stretch>
              <a:fillRect b="-4213"/>
            </a:stretch>
          </a:blipFill>
        </p:spPr>
        <p:txBody>
          <a:bodyPr/>
          <a:lstStyle/>
          <a:p>
            <a:endParaRPr lang="en-US"/>
          </a:p>
        </p:txBody>
      </p:sp>
      <p:sp>
        <p:nvSpPr>
          <p:cNvPr id="3" name="TextBox 3"/>
          <p:cNvSpPr txBox="1"/>
          <p:nvPr/>
        </p:nvSpPr>
        <p:spPr>
          <a:xfrm>
            <a:off x="1028700" y="2630363"/>
            <a:ext cx="8115300" cy="1581150"/>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FAB31B"/>
                </a:solidFill>
                <a:latin typeface="Montserrat Bold"/>
                <a:ea typeface="Montserrat Bold"/>
                <a:cs typeface="Montserrat Bold"/>
                <a:sym typeface="Montserrat Bold"/>
              </a:rPr>
              <a:t>Group individuals based on similarities in key health metrics:</a:t>
            </a:r>
            <a:r>
              <a:rPr lang="en-US" sz="3000">
                <a:solidFill>
                  <a:srgbClr val="FFFFFF"/>
                </a:solidFill>
                <a:latin typeface="Montserrat"/>
                <a:ea typeface="Montserrat"/>
                <a:cs typeface="Montserrat"/>
                <a:sym typeface="Montserrat"/>
              </a:rPr>
              <a:t> Age, BMI, HbA1c, Blood Glucose levels</a:t>
            </a:r>
          </a:p>
        </p:txBody>
      </p:sp>
      <p:grpSp>
        <p:nvGrpSpPr>
          <p:cNvPr id="4" name="Group 4"/>
          <p:cNvGrpSpPr/>
          <p:nvPr/>
        </p:nvGrpSpPr>
        <p:grpSpPr>
          <a:xfrm>
            <a:off x="14970525" y="9734179"/>
            <a:ext cx="3317475" cy="552821"/>
            <a:chOff x="0" y="0"/>
            <a:chExt cx="873738" cy="145599"/>
          </a:xfrm>
        </p:grpSpPr>
        <p:sp>
          <p:nvSpPr>
            <p:cNvPr id="5" name="Freeform 5"/>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6" name="TextBox 6"/>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Nikitha</a:t>
              </a:r>
            </a:p>
          </p:txBody>
        </p:sp>
      </p:grpSp>
      <p:sp>
        <p:nvSpPr>
          <p:cNvPr id="7" name="TextBox 7"/>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CLUSTERING</a:t>
            </a:r>
          </a:p>
        </p:txBody>
      </p:sp>
      <p:sp>
        <p:nvSpPr>
          <p:cNvPr id="8" name="TextBox 8"/>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VALIDATE RESULTS FROM PREVIOUS MODELS</a:t>
            </a:r>
          </a:p>
        </p:txBody>
      </p:sp>
      <p:sp>
        <p:nvSpPr>
          <p:cNvPr id="9" name="AutoShape 9"/>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10" name="TextBox 10"/>
          <p:cNvSpPr txBox="1"/>
          <p:nvPr/>
        </p:nvSpPr>
        <p:spPr>
          <a:xfrm>
            <a:off x="1028700" y="5543550"/>
            <a:ext cx="7840009" cy="37147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Montserrat"/>
                <a:ea typeface="Montserrat"/>
                <a:cs typeface="Montserrat"/>
                <a:sym typeface="Montserrat"/>
              </a:rPr>
              <a:t>Clusters 1 and 3:</a:t>
            </a:r>
          </a:p>
          <a:p>
            <a:pPr marL="1295400" lvl="2" indent="-431800" algn="l">
              <a:lnSpc>
                <a:spcPts val="4200"/>
              </a:lnSpc>
              <a:buFont typeface="Arial"/>
              <a:buChar char="⚬"/>
            </a:pPr>
            <a:r>
              <a:rPr lang="en-US" sz="3000">
                <a:solidFill>
                  <a:srgbClr val="FFFFFF"/>
                </a:solidFill>
                <a:latin typeface="Montserrat"/>
                <a:ea typeface="Montserrat"/>
                <a:cs typeface="Montserrat"/>
                <a:sym typeface="Montserrat"/>
              </a:rPr>
              <a:t>Higher BMI and HbA1c indicate high-risk groups more prone to diabetes</a:t>
            </a:r>
          </a:p>
          <a:p>
            <a:pPr marL="647700" lvl="1" indent="-323850" algn="l">
              <a:lnSpc>
                <a:spcPts val="4200"/>
              </a:lnSpc>
              <a:buFont typeface="Arial"/>
              <a:buChar char="•"/>
            </a:pPr>
            <a:r>
              <a:rPr lang="en-US" sz="3000">
                <a:solidFill>
                  <a:srgbClr val="FFFFFF"/>
                </a:solidFill>
                <a:latin typeface="Montserrat"/>
                <a:ea typeface="Montserrat"/>
                <a:cs typeface="Montserrat"/>
                <a:sym typeface="Montserrat"/>
              </a:rPr>
              <a:t>Cluster 2</a:t>
            </a:r>
          </a:p>
          <a:p>
            <a:pPr marL="1295400" lvl="2" indent="-431800" algn="l">
              <a:lnSpc>
                <a:spcPts val="4200"/>
              </a:lnSpc>
              <a:buFont typeface="Arial"/>
              <a:buChar char="⚬"/>
            </a:pPr>
            <a:r>
              <a:rPr lang="en-US" sz="3000">
                <a:solidFill>
                  <a:srgbClr val="FFFFFF"/>
                </a:solidFill>
                <a:latin typeface="Montserrat"/>
                <a:ea typeface="Montserrat"/>
                <a:cs typeface="Montserrat"/>
                <a:sym typeface="Montserrat"/>
              </a:rPr>
              <a:t>Lower BMI and HbA1c identified as the low-risk group</a:t>
            </a:r>
          </a:p>
        </p:txBody>
      </p:sp>
      <p:sp>
        <p:nvSpPr>
          <p:cNvPr id="11" name="TextBox 11"/>
          <p:cNvSpPr txBox="1"/>
          <p:nvPr/>
        </p:nvSpPr>
        <p:spPr>
          <a:xfrm>
            <a:off x="1028700" y="4699852"/>
            <a:ext cx="7667783" cy="762000"/>
          </a:xfrm>
          <a:prstGeom prst="rect">
            <a:avLst/>
          </a:prstGeom>
        </p:spPr>
        <p:txBody>
          <a:bodyPr lIns="0" tIns="0" rIns="0" bIns="0" rtlCol="0" anchor="t">
            <a:spAutoFit/>
          </a:bodyPr>
          <a:lstStyle/>
          <a:p>
            <a:pPr algn="l">
              <a:lnSpc>
                <a:spcPts val="6299"/>
              </a:lnSpc>
            </a:pPr>
            <a:r>
              <a:rPr lang="en-US" sz="4500" b="1">
                <a:solidFill>
                  <a:srgbClr val="FAB31B"/>
                </a:solidFill>
                <a:latin typeface="Montserrat Bold"/>
                <a:ea typeface="Montserrat Bold"/>
                <a:cs typeface="Montserrat Bold"/>
                <a:sym typeface="Montserrat Bold"/>
              </a:rPr>
              <a:t>3 Clusters identified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AutoShape 2"/>
          <p:cNvSpPr/>
          <p:nvPr/>
        </p:nvSpPr>
        <p:spPr>
          <a:xfrm>
            <a:off x="1028700" y="1831800"/>
            <a:ext cx="1870571" cy="0"/>
          </a:xfrm>
          <a:prstGeom prst="line">
            <a:avLst/>
          </a:prstGeom>
          <a:ln w="38100" cap="rnd">
            <a:solidFill>
              <a:srgbClr val="F69200"/>
            </a:solidFill>
            <a:prstDash val="solid"/>
            <a:headEnd type="none" w="sm" len="sm"/>
            <a:tailEnd type="none" w="sm" len="sm"/>
          </a:ln>
        </p:spPr>
        <p:txBody>
          <a:bodyPr/>
          <a:lstStyle/>
          <a:p>
            <a:endParaRPr lang="en-US"/>
          </a:p>
        </p:txBody>
      </p:sp>
      <p:grpSp>
        <p:nvGrpSpPr>
          <p:cNvPr id="3" name="Group 3"/>
          <p:cNvGrpSpPr/>
          <p:nvPr/>
        </p:nvGrpSpPr>
        <p:grpSpPr>
          <a:xfrm>
            <a:off x="1488817" y="2652329"/>
            <a:ext cx="4194487" cy="6187703"/>
            <a:chOff x="0" y="0"/>
            <a:chExt cx="1104721" cy="1629683"/>
          </a:xfrm>
        </p:grpSpPr>
        <p:sp>
          <p:nvSpPr>
            <p:cNvPr id="4" name="Freeform 4"/>
            <p:cNvSpPr/>
            <p:nvPr/>
          </p:nvSpPr>
          <p:spPr>
            <a:xfrm>
              <a:off x="0" y="0"/>
              <a:ext cx="1104721" cy="1629683"/>
            </a:xfrm>
            <a:custGeom>
              <a:avLst/>
              <a:gdLst/>
              <a:ahLst/>
              <a:cxnLst/>
              <a:rect l="l" t="t" r="r" b="b"/>
              <a:pathLst>
                <a:path w="1104721" h="1629683">
                  <a:moveTo>
                    <a:pt x="0" y="0"/>
                  </a:moveTo>
                  <a:lnTo>
                    <a:pt x="1104721" y="0"/>
                  </a:lnTo>
                  <a:lnTo>
                    <a:pt x="1104721" y="1629683"/>
                  </a:lnTo>
                  <a:lnTo>
                    <a:pt x="0" y="1629683"/>
                  </a:lnTo>
                  <a:close/>
                </a:path>
              </a:pathLst>
            </a:custGeom>
            <a:solidFill>
              <a:srgbClr val="FFE1B5"/>
            </a:solidFill>
          </p:spPr>
          <p:txBody>
            <a:bodyPr/>
            <a:lstStyle/>
            <a:p>
              <a:endParaRPr lang="en-US"/>
            </a:p>
          </p:txBody>
        </p:sp>
        <p:sp>
          <p:nvSpPr>
            <p:cNvPr id="5" name="TextBox 5"/>
            <p:cNvSpPr txBox="1"/>
            <p:nvPr/>
          </p:nvSpPr>
          <p:spPr>
            <a:xfrm>
              <a:off x="0" y="-66675"/>
              <a:ext cx="1104721" cy="1696358"/>
            </a:xfrm>
            <a:prstGeom prst="rect">
              <a:avLst/>
            </a:prstGeom>
          </p:spPr>
          <p:txBody>
            <a:bodyPr lIns="50800" tIns="50800" rIns="50800" bIns="50800" rtlCol="0" anchor="ctr"/>
            <a:lstStyle/>
            <a:p>
              <a:pPr algn="ctr">
                <a:lnSpc>
                  <a:spcPts val="5599"/>
                </a:lnSpc>
              </a:pPr>
              <a:endParaRPr/>
            </a:p>
          </p:txBody>
        </p:sp>
      </p:grpSp>
      <p:grpSp>
        <p:nvGrpSpPr>
          <p:cNvPr id="6" name="Group 6"/>
          <p:cNvGrpSpPr/>
          <p:nvPr/>
        </p:nvGrpSpPr>
        <p:grpSpPr>
          <a:xfrm>
            <a:off x="6846961" y="2652329"/>
            <a:ext cx="4594079" cy="6187703"/>
            <a:chOff x="0" y="0"/>
            <a:chExt cx="1209963" cy="1629683"/>
          </a:xfrm>
        </p:grpSpPr>
        <p:sp>
          <p:nvSpPr>
            <p:cNvPr id="7" name="Freeform 7"/>
            <p:cNvSpPr/>
            <p:nvPr/>
          </p:nvSpPr>
          <p:spPr>
            <a:xfrm>
              <a:off x="0" y="0"/>
              <a:ext cx="1209963" cy="1629683"/>
            </a:xfrm>
            <a:custGeom>
              <a:avLst/>
              <a:gdLst/>
              <a:ahLst/>
              <a:cxnLst/>
              <a:rect l="l" t="t" r="r" b="b"/>
              <a:pathLst>
                <a:path w="1209963" h="1629683">
                  <a:moveTo>
                    <a:pt x="0" y="0"/>
                  </a:moveTo>
                  <a:lnTo>
                    <a:pt x="1209963" y="0"/>
                  </a:lnTo>
                  <a:lnTo>
                    <a:pt x="1209963" y="1629683"/>
                  </a:lnTo>
                  <a:lnTo>
                    <a:pt x="0" y="1629683"/>
                  </a:lnTo>
                  <a:close/>
                </a:path>
              </a:pathLst>
            </a:custGeom>
            <a:solidFill>
              <a:srgbClr val="FFE1B5"/>
            </a:solidFill>
          </p:spPr>
          <p:txBody>
            <a:bodyPr/>
            <a:lstStyle/>
            <a:p>
              <a:endParaRPr lang="en-US"/>
            </a:p>
          </p:txBody>
        </p:sp>
        <p:sp>
          <p:nvSpPr>
            <p:cNvPr id="8" name="TextBox 8"/>
            <p:cNvSpPr txBox="1"/>
            <p:nvPr/>
          </p:nvSpPr>
          <p:spPr>
            <a:xfrm>
              <a:off x="0" y="-66675"/>
              <a:ext cx="1209963" cy="1696358"/>
            </a:xfrm>
            <a:prstGeom prst="rect">
              <a:avLst/>
            </a:prstGeom>
          </p:spPr>
          <p:txBody>
            <a:bodyPr lIns="50800" tIns="50800" rIns="50800" bIns="50800" rtlCol="0" anchor="ctr"/>
            <a:lstStyle/>
            <a:p>
              <a:pPr algn="ctr">
                <a:lnSpc>
                  <a:spcPts val="5599"/>
                </a:lnSpc>
              </a:pPr>
              <a:endParaRPr/>
            </a:p>
          </p:txBody>
        </p:sp>
      </p:grpSp>
      <p:grpSp>
        <p:nvGrpSpPr>
          <p:cNvPr id="9" name="Group 9"/>
          <p:cNvGrpSpPr/>
          <p:nvPr/>
        </p:nvGrpSpPr>
        <p:grpSpPr>
          <a:xfrm>
            <a:off x="12632414" y="2652329"/>
            <a:ext cx="4194487" cy="6187703"/>
            <a:chOff x="0" y="0"/>
            <a:chExt cx="1104721" cy="1629683"/>
          </a:xfrm>
        </p:grpSpPr>
        <p:sp>
          <p:nvSpPr>
            <p:cNvPr id="10" name="Freeform 10"/>
            <p:cNvSpPr/>
            <p:nvPr/>
          </p:nvSpPr>
          <p:spPr>
            <a:xfrm>
              <a:off x="0" y="0"/>
              <a:ext cx="1104721" cy="1629683"/>
            </a:xfrm>
            <a:custGeom>
              <a:avLst/>
              <a:gdLst/>
              <a:ahLst/>
              <a:cxnLst/>
              <a:rect l="l" t="t" r="r" b="b"/>
              <a:pathLst>
                <a:path w="1104721" h="1629683">
                  <a:moveTo>
                    <a:pt x="0" y="0"/>
                  </a:moveTo>
                  <a:lnTo>
                    <a:pt x="1104721" y="0"/>
                  </a:lnTo>
                  <a:lnTo>
                    <a:pt x="1104721" y="1629683"/>
                  </a:lnTo>
                  <a:lnTo>
                    <a:pt x="0" y="1629683"/>
                  </a:lnTo>
                  <a:close/>
                </a:path>
              </a:pathLst>
            </a:custGeom>
            <a:solidFill>
              <a:srgbClr val="FFE1B5"/>
            </a:solidFill>
          </p:spPr>
          <p:txBody>
            <a:bodyPr/>
            <a:lstStyle/>
            <a:p>
              <a:endParaRPr lang="en-US"/>
            </a:p>
          </p:txBody>
        </p:sp>
        <p:sp>
          <p:nvSpPr>
            <p:cNvPr id="11" name="TextBox 11"/>
            <p:cNvSpPr txBox="1"/>
            <p:nvPr/>
          </p:nvSpPr>
          <p:spPr>
            <a:xfrm>
              <a:off x="0" y="-66675"/>
              <a:ext cx="1104721" cy="1696358"/>
            </a:xfrm>
            <a:prstGeom prst="rect">
              <a:avLst/>
            </a:prstGeom>
          </p:spPr>
          <p:txBody>
            <a:bodyPr lIns="50800" tIns="50800" rIns="50800" bIns="50800" rtlCol="0" anchor="ctr"/>
            <a:lstStyle/>
            <a:p>
              <a:pPr algn="ctr">
                <a:lnSpc>
                  <a:spcPts val="5599"/>
                </a:lnSpc>
              </a:pPr>
              <a:endParaRPr/>
            </a:p>
          </p:txBody>
        </p:sp>
      </p:grpSp>
      <p:sp>
        <p:nvSpPr>
          <p:cNvPr id="12" name="Freeform 12"/>
          <p:cNvSpPr/>
          <p:nvPr/>
        </p:nvSpPr>
        <p:spPr>
          <a:xfrm>
            <a:off x="1651580" y="3610771"/>
            <a:ext cx="3868961" cy="1397662"/>
          </a:xfrm>
          <a:custGeom>
            <a:avLst/>
            <a:gdLst/>
            <a:ahLst/>
            <a:cxnLst/>
            <a:rect l="l" t="t" r="r" b="b"/>
            <a:pathLst>
              <a:path w="3868961" h="1397662">
                <a:moveTo>
                  <a:pt x="0" y="0"/>
                </a:moveTo>
                <a:lnTo>
                  <a:pt x="3868962" y="0"/>
                </a:lnTo>
                <a:lnTo>
                  <a:pt x="3868962" y="1397662"/>
                </a:lnTo>
                <a:lnTo>
                  <a:pt x="0" y="13976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1513531">
            <a:off x="2059972" y="3321184"/>
            <a:ext cx="987818" cy="1692523"/>
          </a:xfrm>
          <a:custGeom>
            <a:avLst/>
            <a:gdLst/>
            <a:ahLst/>
            <a:cxnLst/>
            <a:rect l="l" t="t" r="r" b="b"/>
            <a:pathLst>
              <a:path w="987818" h="1692523">
                <a:moveTo>
                  <a:pt x="0" y="0"/>
                </a:moveTo>
                <a:lnTo>
                  <a:pt x="987818" y="0"/>
                </a:lnTo>
                <a:lnTo>
                  <a:pt x="987818" y="1692523"/>
                </a:lnTo>
                <a:lnTo>
                  <a:pt x="0" y="16925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8016335" y="3205150"/>
            <a:ext cx="2255330" cy="2023571"/>
          </a:xfrm>
          <a:custGeom>
            <a:avLst/>
            <a:gdLst/>
            <a:ahLst/>
            <a:cxnLst/>
            <a:rect l="l" t="t" r="r" b="b"/>
            <a:pathLst>
              <a:path w="2255330" h="2023571">
                <a:moveTo>
                  <a:pt x="0" y="0"/>
                </a:moveTo>
                <a:lnTo>
                  <a:pt x="2255330" y="0"/>
                </a:lnTo>
                <a:lnTo>
                  <a:pt x="2255330" y="2023571"/>
                </a:lnTo>
                <a:lnTo>
                  <a:pt x="0" y="20235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3517191" y="3017519"/>
            <a:ext cx="2392835" cy="2398832"/>
          </a:xfrm>
          <a:custGeom>
            <a:avLst/>
            <a:gdLst/>
            <a:ahLst/>
            <a:cxnLst/>
            <a:rect l="l" t="t" r="r" b="b"/>
            <a:pathLst>
              <a:path w="2392835" h="2398832">
                <a:moveTo>
                  <a:pt x="0" y="0"/>
                </a:moveTo>
                <a:lnTo>
                  <a:pt x="2392836" y="0"/>
                </a:lnTo>
                <a:lnTo>
                  <a:pt x="2392836" y="2398832"/>
                </a:lnTo>
                <a:lnTo>
                  <a:pt x="0" y="23988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6" name="Group 16"/>
          <p:cNvGrpSpPr/>
          <p:nvPr/>
        </p:nvGrpSpPr>
        <p:grpSpPr>
          <a:xfrm>
            <a:off x="14970525" y="9734179"/>
            <a:ext cx="3317475" cy="552821"/>
            <a:chOff x="0" y="0"/>
            <a:chExt cx="873738" cy="145599"/>
          </a:xfrm>
        </p:grpSpPr>
        <p:sp>
          <p:nvSpPr>
            <p:cNvPr id="17" name="Freeform 17"/>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18" name="TextBox 18"/>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Tsusha</a:t>
              </a:r>
            </a:p>
          </p:txBody>
        </p:sp>
      </p:grpSp>
      <p:grpSp>
        <p:nvGrpSpPr>
          <p:cNvPr id="19" name="Group 19"/>
          <p:cNvGrpSpPr/>
          <p:nvPr/>
        </p:nvGrpSpPr>
        <p:grpSpPr>
          <a:xfrm rot="-8187278">
            <a:off x="5348033" y="5190090"/>
            <a:ext cx="1086702" cy="1135000"/>
            <a:chOff x="0" y="0"/>
            <a:chExt cx="571500" cy="596900"/>
          </a:xfrm>
        </p:grpSpPr>
        <p:sp>
          <p:nvSpPr>
            <p:cNvPr id="20" name="Freeform 20"/>
            <p:cNvSpPr/>
            <p:nvPr/>
          </p:nvSpPr>
          <p:spPr>
            <a:xfrm>
              <a:off x="0" y="0"/>
              <a:ext cx="571500" cy="596900"/>
            </a:xfrm>
            <a:custGeom>
              <a:avLst/>
              <a:gdLst/>
              <a:ahLst/>
              <a:cxnLst/>
              <a:rect l="l" t="t" r="r" b="b"/>
              <a:pathLst>
                <a:path w="571500" h="596900">
                  <a:moveTo>
                    <a:pt x="571500" y="596900"/>
                  </a:moveTo>
                  <a:lnTo>
                    <a:pt x="0" y="596900"/>
                  </a:lnTo>
                  <a:lnTo>
                    <a:pt x="0" y="0"/>
                  </a:lnTo>
                  <a:lnTo>
                    <a:pt x="571500" y="596900"/>
                  </a:lnTo>
                  <a:close/>
                </a:path>
              </a:pathLst>
            </a:custGeom>
            <a:solidFill>
              <a:srgbClr val="F69200"/>
            </a:solidFill>
          </p:spPr>
          <p:txBody>
            <a:bodyPr/>
            <a:lstStyle/>
            <a:p>
              <a:endParaRPr lang="en-US"/>
            </a:p>
          </p:txBody>
        </p:sp>
        <p:sp>
          <p:nvSpPr>
            <p:cNvPr id="21" name="TextBox 21"/>
            <p:cNvSpPr txBox="1"/>
            <p:nvPr/>
          </p:nvSpPr>
          <p:spPr>
            <a:xfrm>
              <a:off x="0" y="260350"/>
              <a:ext cx="285750" cy="335280"/>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1028700" y="622707"/>
            <a:ext cx="9309209" cy="983437"/>
          </a:xfrm>
          <a:prstGeom prst="rect">
            <a:avLst/>
          </a:prstGeom>
        </p:spPr>
        <p:txBody>
          <a:bodyPr lIns="0" tIns="0" rIns="0" bIns="0" rtlCol="0" anchor="t">
            <a:spAutoFit/>
          </a:bodyPr>
          <a:lstStyle/>
          <a:p>
            <a:pPr algn="l">
              <a:lnSpc>
                <a:spcPts val="7353"/>
              </a:lnSpc>
            </a:pPr>
            <a:r>
              <a:rPr lang="en-US" sz="7580" b="1">
                <a:solidFill>
                  <a:srgbClr val="F69200"/>
                </a:solidFill>
                <a:latin typeface="Montserrat Heavy"/>
                <a:ea typeface="Montserrat Heavy"/>
                <a:cs typeface="Montserrat Heavy"/>
                <a:sym typeface="Montserrat Heavy"/>
              </a:rPr>
              <a:t>AGENDA</a:t>
            </a:r>
          </a:p>
        </p:txBody>
      </p:sp>
      <p:sp>
        <p:nvSpPr>
          <p:cNvPr id="23" name="TextBox 23"/>
          <p:cNvSpPr txBox="1"/>
          <p:nvPr/>
        </p:nvSpPr>
        <p:spPr>
          <a:xfrm>
            <a:off x="1456720" y="5669980"/>
            <a:ext cx="4226584" cy="2463800"/>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Montserrat Bold"/>
                <a:ea typeface="Montserrat Bold"/>
                <a:cs typeface="Montserrat Bold"/>
                <a:sym typeface="Montserrat Bold"/>
              </a:rPr>
              <a:t>Understanding the diabetic landscape in Singapore</a:t>
            </a:r>
          </a:p>
        </p:txBody>
      </p:sp>
      <p:sp>
        <p:nvSpPr>
          <p:cNvPr id="24" name="TextBox 24"/>
          <p:cNvSpPr txBox="1"/>
          <p:nvPr/>
        </p:nvSpPr>
        <p:spPr>
          <a:xfrm>
            <a:off x="7030708" y="5669980"/>
            <a:ext cx="4226584" cy="2463800"/>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Montserrat Bold"/>
                <a:ea typeface="Montserrat Bold"/>
                <a:cs typeface="Montserrat Bold"/>
                <a:sym typeface="Montserrat Bold"/>
              </a:rPr>
              <a:t>Process of Developing  Predictive Models for Diabetes</a:t>
            </a:r>
          </a:p>
        </p:txBody>
      </p:sp>
      <p:sp>
        <p:nvSpPr>
          <p:cNvPr id="25" name="TextBox 25"/>
          <p:cNvSpPr txBox="1"/>
          <p:nvPr/>
        </p:nvSpPr>
        <p:spPr>
          <a:xfrm>
            <a:off x="12600317" y="5669980"/>
            <a:ext cx="4226584" cy="1844675"/>
          </a:xfrm>
          <a:prstGeom prst="rect">
            <a:avLst/>
          </a:prstGeom>
        </p:spPr>
        <p:txBody>
          <a:bodyPr lIns="0" tIns="0" rIns="0" bIns="0" rtlCol="0" anchor="t">
            <a:spAutoFit/>
          </a:bodyPr>
          <a:lstStyle/>
          <a:p>
            <a:pPr algn="ctr">
              <a:lnSpc>
                <a:spcPts val="4900"/>
              </a:lnSpc>
            </a:pPr>
            <a:r>
              <a:rPr lang="en-US" sz="3500" b="1">
                <a:solidFill>
                  <a:srgbClr val="000000"/>
                </a:solidFill>
                <a:latin typeface="Montserrat Bold"/>
                <a:ea typeface="Montserrat Bold"/>
                <a:cs typeface="Montserrat Bold"/>
                <a:sym typeface="Montserrat Bold"/>
              </a:rPr>
              <a:t>Implications </a:t>
            </a:r>
          </a:p>
          <a:p>
            <a:pPr algn="ctr">
              <a:lnSpc>
                <a:spcPts val="4900"/>
              </a:lnSpc>
              <a:spcBef>
                <a:spcPct val="0"/>
              </a:spcBef>
            </a:pPr>
            <a:r>
              <a:rPr lang="en-US" sz="3500" b="1">
                <a:solidFill>
                  <a:srgbClr val="000000"/>
                </a:solidFill>
                <a:latin typeface="Montserrat Bold"/>
                <a:ea typeface="Montserrat Bold"/>
                <a:cs typeface="Montserrat Bold"/>
                <a:sym typeface="Montserrat Bold"/>
              </a:rPr>
              <a:t> from preliminary findings</a:t>
            </a:r>
          </a:p>
        </p:txBody>
      </p:sp>
      <p:grpSp>
        <p:nvGrpSpPr>
          <p:cNvPr id="26" name="Group 26"/>
          <p:cNvGrpSpPr/>
          <p:nvPr/>
        </p:nvGrpSpPr>
        <p:grpSpPr>
          <a:xfrm rot="-8187278">
            <a:off x="11103099" y="5178680"/>
            <a:ext cx="1086702" cy="1135000"/>
            <a:chOff x="0" y="0"/>
            <a:chExt cx="571500" cy="596900"/>
          </a:xfrm>
        </p:grpSpPr>
        <p:sp>
          <p:nvSpPr>
            <p:cNvPr id="27" name="Freeform 27"/>
            <p:cNvSpPr/>
            <p:nvPr/>
          </p:nvSpPr>
          <p:spPr>
            <a:xfrm>
              <a:off x="0" y="0"/>
              <a:ext cx="571500" cy="596900"/>
            </a:xfrm>
            <a:custGeom>
              <a:avLst/>
              <a:gdLst/>
              <a:ahLst/>
              <a:cxnLst/>
              <a:rect l="l" t="t" r="r" b="b"/>
              <a:pathLst>
                <a:path w="571500" h="596900">
                  <a:moveTo>
                    <a:pt x="571500" y="596900"/>
                  </a:moveTo>
                  <a:lnTo>
                    <a:pt x="0" y="596900"/>
                  </a:lnTo>
                  <a:lnTo>
                    <a:pt x="0" y="0"/>
                  </a:lnTo>
                  <a:lnTo>
                    <a:pt x="571500" y="596900"/>
                  </a:lnTo>
                  <a:close/>
                </a:path>
              </a:pathLst>
            </a:custGeom>
            <a:solidFill>
              <a:srgbClr val="F69200"/>
            </a:solidFill>
          </p:spPr>
          <p:txBody>
            <a:bodyPr/>
            <a:lstStyle/>
            <a:p>
              <a:endParaRPr lang="en-US"/>
            </a:p>
          </p:txBody>
        </p:sp>
        <p:sp>
          <p:nvSpPr>
            <p:cNvPr id="28" name="TextBox 28"/>
            <p:cNvSpPr txBox="1"/>
            <p:nvPr/>
          </p:nvSpPr>
          <p:spPr>
            <a:xfrm>
              <a:off x="0" y="260350"/>
              <a:ext cx="285750" cy="335280"/>
            </a:xfrm>
            <a:prstGeom prst="rect">
              <a:avLst/>
            </a:prstGeom>
          </p:spPr>
          <p:txBody>
            <a:bodyPr lIns="50800" tIns="50800" rIns="50800" bIns="50800" rtlCol="0" anchor="ctr"/>
            <a:lstStyle/>
            <a:p>
              <a:pPr algn="ctr">
                <a:lnSpc>
                  <a:spcPts val="3359"/>
                </a:lnSpc>
              </a:pPr>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14244289" y="2384893"/>
            <a:ext cx="3708229" cy="2639080"/>
          </a:xfrm>
          <a:custGeom>
            <a:avLst/>
            <a:gdLst/>
            <a:ahLst/>
            <a:cxnLst/>
            <a:rect l="l" t="t" r="r" b="b"/>
            <a:pathLst>
              <a:path w="3708229" h="2639080">
                <a:moveTo>
                  <a:pt x="0" y="0"/>
                </a:moveTo>
                <a:lnTo>
                  <a:pt x="3708229" y="0"/>
                </a:lnTo>
                <a:lnTo>
                  <a:pt x="3708229" y="2639080"/>
                </a:lnTo>
                <a:lnTo>
                  <a:pt x="0" y="2639080"/>
                </a:lnTo>
                <a:lnTo>
                  <a:pt x="0" y="0"/>
                </a:lnTo>
                <a:close/>
              </a:path>
            </a:pathLst>
          </a:custGeom>
          <a:blipFill>
            <a:blip r:embed="rId2"/>
            <a:stretch>
              <a:fillRect l="-14299" t="-56261" r="-73744"/>
            </a:stretch>
          </a:blipFill>
        </p:spPr>
        <p:txBody>
          <a:bodyPr/>
          <a:lstStyle/>
          <a:p>
            <a:endParaRPr lang="en-US"/>
          </a:p>
        </p:txBody>
      </p:sp>
      <p:sp>
        <p:nvSpPr>
          <p:cNvPr id="3" name="Freeform 3"/>
          <p:cNvSpPr/>
          <p:nvPr/>
        </p:nvSpPr>
        <p:spPr>
          <a:xfrm>
            <a:off x="12798856" y="5592026"/>
            <a:ext cx="5672030" cy="4114800"/>
          </a:xfrm>
          <a:custGeom>
            <a:avLst/>
            <a:gdLst/>
            <a:ahLst/>
            <a:cxnLst/>
            <a:rect l="l" t="t" r="r" b="b"/>
            <a:pathLst>
              <a:path w="5672030" h="4114800">
                <a:moveTo>
                  <a:pt x="0" y="0"/>
                </a:moveTo>
                <a:lnTo>
                  <a:pt x="5672031" y="0"/>
                </a:lnTo>
                <a:lnTo>
                  <a:pt x="567203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76274" y="2923074"/>
            <a:ext cx="13554680" cy="6279604"/>
          </a:xfrm>
          <a:prstGeom prst="rect">
            <a:avLst/>
          </a:prstGeom>
        </p:spPr>
        <p:txBody>
          <a:bodyPr lIns="0" tIns="0" rIns="0" bIns="0" rtlCol="0" anchor="t">
            <a:spAutoFit/>
          </a:bodyPr>
          <a:lstStyle/>
          <a:p>
            <a:pPr marL="692150" lvl="1" indent="-346075" algn="just">
              <a:lnSpc>
                <a:spcPts val="4105"/>
              </a:lnSpc>
              <a:buFont typeface="Arial"/>
              <a:buChar char="•"/>
            </a:pPr>
            <a:r>
              <a:rPr lang="en-US" sz="3200">
                <a:solidFill>
                  <a:srgbClr val="FFFFFF"/>
                </a:solidFill>
                <a:latin typeface="Montserrat"/>
                <a:ea typeface="Montserrat"/>
                <a:cs typeface="Montserrat"/>
                <a:sym typeface="Montserrat"/>
              </a:rPr>
              <a:t>Achieved ~78% accuracy in grouping individuals by diabetes risk.</a:t>
            </a:r>
            <a:endParaRPr lang="en-US" sz="3200"/>
          </a:p>
          <a:p>
            <a:pPr algn="just">
              <a:lnSpc>
                <a:spcPts val="4105"/>
              </a:lnSpc>
            </a:pPr>
            <a:endParaRPr lang="en-US" sz="3207">
              <a:solidFill>
                <a:srgbClr val="FFFFFF"/>
              </a:solidFill>
              <a:latin typeface="Montserrat"/>
              <a:ea typeface="Montserrat"/>
              <a:cs typeface="Montserrat"/>
              <a:sym typeface="Montserrat"/>
            </a:endParaRPr>
          </a:p>
          <a:p>
            <a:pPr marL="692150" lvl="1" indent="-346075" algn="just">
              <a:lnSpc>
                <a:spcPts val="4105"/>
              </a:lnSpc>
              <a:buFont typeface="Arial"/>
              <a:buChar char="•"/>
            </a:pPr>
            <a:r>
              <a:rPr lang="en-US" sz="3200">
                <a:solidFill>
                  <a:srgbClr val="FFFFFF"/>
                </a:solidFill>
                <a:latin typeface="Montserrat"/>
                <a:ea typeface="Montserrat"/>
                <a:cs typeface="Montserrat"/>
                <a:sym typeface="Montserrat"/>
              </a:rPr>
              <a:t>Clusters 1 and 3 contained more diabetic cases, showing strong separation of high-risk groups.</a:t>
            </a:r>
            <a:endParaRPr lang="en-US" sz="3200">
              <a:solidFill>
                <a:srgbClr val="FFFFFF"/>
              </a:solidFill>
              <a:latin typeface="Montserrat"/>
              <a:ea typeface="Montserrat"/>
              <a:cs typeface="Montserrat"/>
            </a:endParaRPr>
          </a:p>
          <a:p>
            <a:pPr algn="just">
              <a:lnSpc>
                <a:spcPts val="4105"/>
              </a:lnSpc>
            </a:pPr>
            <a:endParaRPr lang="en-US" sz="3207">
              <a:solidFill>
                <a:srgbClr val="FFFFFF"/>
              </a:solidFill>
              <a:latin typeface="Montserrat"/>
              <a:ea typeface="Montserrat"/>
              <a:cs typeface="Montserrat"/>
              <a:sym typeface="Montserrat"/>
            </a:endParaRPr>
          </a:p>
          <a:p>
            <a:pPr marL="692150" lvl="1" indent="-346075" algn="just">
              <a:lnSpc>
                <a:spcPts val="4105"/>
              </a:lnSpc>
              <a:buFont typeface="Arial"/>
              <a:buChar char="•"/>
            </a:pPr>
            <a:r>
              <a:rPr lang="en-US" sz="3200">
                <a:solidFill>
                  <a:srgbClr val="FFFFFF"/>
                </a:solidFill>
                <a:latin typeface="Montserrat"/>
                <a:ea typeface="Montserrat"/>
                <a:cs typeface="Montserrat"/>
                <a:sym typeface="Montserrat"/>
              </a:rPr>
              <a:t>While clustering doesn’t predict diabetes onset, it effectively flags populations needing closer monitoring.</a:t>
            </a:r>
            <a:endParaRPr lang="en-US" sz="3200">
              <a:solidFill>
                <a:srgbClr val="FFFFFF"/>
              </a:solidFill>
              <a:latin typeface="Montserrat"/>
              <a:ea typeface="Montserrat"/>
              <a:cs typeface="Montserrat"/>
            </a:endParaRPr>
          </a:p>
          <a:p>
            <a:pPr algn="just">
              <a:lnSpc>
                <a:spcPts val="4105"/>
              </a:lnSpc>
            </a:pPr>
            <a:endParaRPr lang="en-US" sz="3207">
              <a:solidFill>
                <a:srgbClr val="FFFFFF"/>
              </a:solidFill>
              <a:latin typeface="Montserrat"/>
              <a:ea typeface="Montserrat"/>
              <a:cs typeface="Montserrat"/>
              <a:sym typeface="Montserrat"/>
            </a:endParaRPr>
          </a:p>
          <a:p>
            <a:pPr marL="692150" lvl="1" indent="-346075" algn="just">
              <a:lnSpc>
                <a:spcPts val="4105"/>
              </a:lnSpc>
              <a:buFont typeface="Arial"/>
              <a:buChar char="•"/>
            </a:pPr>
            <a:r>
              <a:rPr lang="en-US" sz="3200" b="1">
                <a:solidFill>
                  <a:srgbClr val="FAB31B"/>
                </a:solidFill>
                <a:latin typeface="Montserrat Bold"/>
                <a:ea typeface="Montserrat Bold"/>
                <a:cs typeface="Montserrat Bold"/>
                <a:sym typeface="Montserrat Bold"/>
              </a:rPr>
              <a:t>Insights support targeted prevention and efficient resource allocation for public health planning.</a:t>
            </a:r>
            <a:endParaRPr lang="en-US" sz="3200" b="1">
              <a:solidFill>
                <a:srgbClr val="FAB31B"/>
              </a:solidFill>
              <a:latin typeface="Montserrat Bold"/>
              <a:ea typeface="Montserrat Bold"/>
              <a:cs typeface="Montserrat Bold"/>
            </a:endParaRPr>
          </a:p>
          <a:p>
            <a:pPr algn="just">
              <a:lnSpc>
                <a:spcPts val="4105"/>
              </a:lnSpc>
            </a:pPr>
            <a:endParaRPr lang="en-US" sz="3207" b="1">
              <a:solidFill>
                <a:srgbClr val="FAB31B"/>
              </a:solidFill>
              <a:latin typeface="Montserrat Bold"/>
              <a:ea typeface="Montserrat Bold"/>
              <a:cs typeface="Montserrat Bold"/>
              <a:sym typeface="Montserrat Bold"/>
            </a:endParaRPr>
          </a:p>
        </p:txBody>
      </p:sp>
      <p:grpSp>
        <p:nvGrpSpPr>
          <p:cNvPr id="5" name="Group 5"/>
          <p:cNvGrpSpPr/>
          <p:nvPr/>
        </p:nvGrpSpPr>
        <p:grpSpPr>
          <a:xfrm>
            <a:off x="14970525" y="9734179"/>
            <a:ext cx="3317475" cy="552821"/>
            <a:chOff x="0" y="0"/>
            <a:chExt cx="873738" cy="145599"/>
          </a:xfrm>
        </p:grpSpPr>
        <p:sp>
          <p:nvSpPr>
            <p:cNvPr id="6" name="Freeform 6"/>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7" name="TextBox 7"/>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Nikitha</a:t>
              </a:r>
            </a:p>
          </p:txBody>
        </p:sp>
      </p:grpSp>
      <p:sp>
        <p:nvSpPr>
          <p:cNvPr id="8" name="TextBox 8"/>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CLUSTERING: EVALUATION</a:t>
            </a:r>
          </a:p>
        </p:txBody>
      </p:sp>
      <p:sp>
        <p:nvSpPr>
          <p:cNvPr id="9" name="TextBox 9"/>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USEFUL FOR DISCOVERY HIDDEN SUBGROUPS</a:t>
            </a:r>
          </a:p>
        </p:txBody>
      </p:sp>
      <p:sp>
        <p:nvSpPr>
          <p:cNvPr id="10" name="AutoShape 10"/>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AutoShape 2"/>
          <p:cNvSpPr/>
          <p:nvPr/>
        </p:nvSpPr>
        <p:spPr>
          <a:xfrm>
            <a:off x="1028700" y="-158822"/>
            <a:ext cx="21467092" cy="10604645"/>
          </a:xfrm>
          <a:prstGeom prst="rect">
            <a:avLst/>
          </a:prstGeom>
          <a:solidFill>
            <a:srgbClr val="F69200"/>
          </a:solidFill>
        </p:spPr>
        <p:txBody>
          <a:bodyPr/>
          <a:lstStyle/>
          <a:p>
            <a:endParaRPr lang="en-US"/>
          </a:p>
        </p:txBody>
      </p:sp>
      <p:sp>
        <p:nvSpPr>
          <p:cNvPr id="3" name="AutoShape 3"/>
          <p:cNvSpPr/>
          <p:nvPr/>
        </p:nvSpPr>
        <p:spPr>
          <a:xfrm>
            <a:off x="1692385" y="9802869"/>
            <a:ext cx="3235159" cy="0"/>
          </a:xfrm>
          <a:prstGeom prst="line">
            <a:avLst/>
          </a:prstGeom>
          <a:ln w="38100" cap="rnd">
            <a:solidFill>
              <a:srgbClr val="0D4564"/>
            </a:solidFill>
            <a:prstDash val="solid"/>
            <a:headEnd type="none" w="sm" len="sm"/>
            <a:tailEnd type="none" w="sm" len="sm"/>
          </a:ln>
        </p:spPr>
        <p:txBody>
          <a:bodyPr/>
          <a:lstStyle/>
          <a:p>
            <a:endParaRPr lang="en-US"/>
          </a:p>
        </p:txBody>
      </p:sp>
      <p:sp>
        <p:nvSpPr>
          <p:cNvPr id="4" name="TextBox 4"/>
          <p:cNvSpPr txBox="1"/>
          <p:nvPr/>
        </p:nvSpPr>
        <p:spPr>
          <a:xfrm>
            <a:off x="1692385" y="7341413"/>
            <a:ext cx="15566915" cy="1916887"/>
          </a:xfrm>
          <a:prstGeom prst="rect">
            <a:avLst/>
          </a:prstGeom>
        </p:spPr>
        <p:txBody>
          <a:bodyPr lIns="0" tIns="0" rIns="0" bIns="0" rtlCol="0" anchor="t">
            <a:spAutoFit/>
          </a:bodyPr>
          <a:lstStyle/>
          <a:p>
            <a:pPr algn="l">
              <a:lnSpc>
                <a:spcPts val="7353"/>
              </a:lnSpc>
            </a:pPr>
            <a:r>
              <a:rPr lang="en-US" sz="7580" b="1">
                <a:solidFill>
                  <a:srgbClr val="0D4564"/>
                </a:solidFill>
                <a:latin typeface="Montserrat Heavy"/>
                <a:ea typeface="Montserrat Heavy"/>
                <a:cs typeface="Montserrat Heavy"/>
                <a:sym typeface="Montserrat Heavy"/>
              </a:rPr>
              <a:t>IMPLICATIONS OF FINDINGS</a:t>
            </a:r>
          </a:p>
          <a:p>
            <a:pPr marL="0" lvl="0" indent="0" algn="l">
              <a:lnSpc>
                <a:spcPts val="7353"/>
              </a:lnSpc>
              <a:spcBef>
                <a:spcPct val="0"/>
              </a:spcBef>
            </a:pPr>
            <a:r>
              <a:rPr lang="en-US" sz="7580" b="1">
                <a:solidFill>
                  <a:srgbClr val="0D4564"/>
                </a:solidFill>
                <a:latin typeface="Montserrat Heavy"/>
                <a:ea typeface="Montserrat Heavy"/>
                <a:cs typeface="Montserrat Heavy"/>
                <a:sym typeface="Montserrat Heavy"/>
              </a:rPr>
              <a:t>—WHAT WE NEED FROM YOU</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TextBox 2"/>
          <p:cNvSpPr txBox="1"/>
          <p:nvPr/>
        </p:nvSpPr>
        <p:spPr>
          <a:xfrm>
            <a:off x="448302" y="598696"/>
            <a:ext cx="16463895" cy="579120"/>
          </a:xfrm>
          <a:prstGeom prst="rect">
            <a:avLst/>
          </a:prstGeom>
        </p:spPr>
        <p:txBody>
          <a:bodyPr lIns="0" tIns="0" rIns="0" bIns="0" rtlCol="0" anchor="t">
            <a:spAutoFit/>
          </a:bodyPr>
          <a:lstStyle/>
          <a:p>
            <a:pPr algn="l">
              <a:lnSpc>
                <a:spcPts val="4365"/>
              </a:lnSpc>
            </a:pPr>
            <a:endParaRPr/>
          </a:p>
        </p:txBody>
      </p:sp>
      <p:sp>
        <p:nvSpPr>
          <p:cNvPr id="3" name="TextBox 3"/>
          <p:cNvSpPr txBox="1"/>
          <p:nvPr/>
        </p:nvSpPr>
        <p:spPr>
          <a:xfrm>
            <a:off x="1028700" y="2637324"/>
            <a:ext cx="11217409" cy="7448550"/>
          </a:xfrm>
          <a:prstGeom prst="rect">
            <a:avLst/>
          </a:prstGeom>
        </p:spPr>
        <p:txBody>
          <a:bodyPr lIns="0" tIns="0" rIns="0" bIns="0" rtlCol="0" anchor="t">
            <a:spAutoFit/>
          </a:bodyPr>
          <a:lstStyle/>
          <a:p>
            <a:pPr marL="647700" lvl="1" indent="-323850">
              <a:lnSpc>
                <a:spcPts val="4200"/>
              </a:lnSpc>
              <a:buFont typeface="Arial"/>
              <a:buChar char="•"/>
            </a:pPr>
            <a:r>
              <a:rPr lang="en-US" sz="3000" b="1">
                <a:solidFill>
                  <a:srgbClr val="FFFFFF"/>
                </a:solidFill>
                <a:latin typeface="Montserrat Medium"/>
                <a:ea typeface="Montserrat Medium"/>
                <a:cs typeface="Montserrat Medium"/>
                <a:sym typeface="Montserrat Medium"/>
              </a:rPr>
              <a:t>R</a:t>
            </a:r>
            <a:r>
              <a:rPr lang="en-US" sz="3000" b="1">
                <a:solidFill>
                  <a:srgbClr val="FFFFFF"/>
                </a:solidFill>
                <a:latin typeface="Montserrat Bold"/>
                <a:ea typeface="Montserrat Bold"/>
                <a:cs typeface="Montserrat Bold"/>
                <a:sym typeface="Montserrat Bold"/>
              </a:rPr>
              <a:t>andom Forest Model</a:t>
            </a:r>
            <a:r>
              <a:rPr lang="en-US" sz="3000" b="1">
                <a:solidFill>
                  <a:srgbClr val="FFFFFF"/>
                </a:solidFill>
                <a:latin typeface="Montserrat Medium"/>
                <a:ea typeface="Montserrat Medium"/>
                <a:cs typeface="Montserrat Medium"/>
                <a:sym typeface="Montserrat Medium"/>
              </a:rPr>
              <a:t> : 87.5% accuracy, false positives of 10.6% and false negative 14.0%</a:t>
            </a:r>
          </a:p>
          <a:p>
            <a:pPr marL="647700" lvl="1" indent="-323850" algn="l">
              <a:lnSpc>
                <a:spcPts val="4200"/>
              </a:lnSpc>
              <a:buFont typeface="Arial"/>
              <a:buChar char="•"/>
            </a:pPr>
            <a:r>
              <a:rPr lang="en-US" sz="3000" b="1">
                <a:solidFill>
                  <a:srgbClr val="FFFFFF"/>
                </a:solidFill>
                <a:latin typeface="Montserrat Medium"/>
                <a:ea typeface="Montserrat Medium"/>
                <a:cs typeface="Montserrat Medium"/>
                <a:sym typeface="Montserrat Medium"/>
              </a:rPr>
              <a:t>Integration into Singapore’s healthcare system requires: </a:t>
            </a:r>
            <a:endParaRPr lang="en-US" sz="3000" b="1">
              <a:solidFill>
                <a:srgbClr val="FFFFFF"/>
              </a:solidFill>
              <a:latin typeface="Montserrat Medium"/>
              <a:ea typeface="Montserrat Medium"/>
              <a:cs typeface="Montserrat Medium"/>
            </a:endParaRPr>
          </a:p>
          <a:p>
            <a:pPr marL="1295400" lvl="2" indent="-431800" algn="l">
              <a:lnSpc>
                <a:spcPts val="4200"/>
              </a:lnSpc>
              <a:buFont typeface="Arial"/>
              <a:buChar char="⚬"/>
            </a:pPr>
            <a:r>
              <a:rPr lang="en-US" sz="3000" b="1">
                <a:solidFill>
                  <a:srgbClr val="FFFFFF"/>
                </a:solidFill>
                <a:latin typeface="Montserrat Medium"/>
                <a:ea typeface="Montserrat Medium"/>
                <a:cs typeface="Montserrat Medium"/>
                <a:sym typeface="Montserrat Medium"/>
              </a:rPr>
              <a:t>Simplification of results for non technical users</a:t>
            </a:r>
            <a:endParaRPr lang="en-US" sz="3000" b="1">
              <a:solidFill>
                <a:srgbClr val="FFFFFF"/>
              </a:solidFill>
              <a:latin typeface="Montserrat Medium"/>
              <a:ea typeface="Montserrat Medium"/>
              <a:cs typeface="Montserrat Medium"/>
            </a:endParaRPr>
          </a:p>
          <a:p>
            <a:pPr marL="1295400" lvl="2" indent="-431800" algn="l">
              <a:lnSpc>
                <a:spcPts val="4200"/>
              </a:lnSpc>
              <a:buFont typeface="Arial"/>
              <a:buChar char="⚬"/>
            </a:pPr>
            <a:r>
              <a:rPr lang="en-US" sz="3000" b="1" err="1">
                <a:solidFill>
                  <a:srgbClr val="FFFFFF"/>
                </a:solidFill>
                <a:latin typeface="Montserrat Medium"/>
                <a:ea typeface="Montserrat Medium"/>
                <a:cs typeface="Montserrat Medium"/>
                <a:sym typeface="Montserrat Medium"/>
              </a:rPr>
              <a:t>Personalised</a:t>
            </a:r>
            <a:r>
              <a:rPr lang="en-US" sz="3000" b="1">
                <a:solidFill>
                  <a:srgbClr val="FFFFFF"/>
                </a:solidFill>
                <a:latin typeface="Montserrat Medium"/>
                <a:ea typeface="Montserrat Medium"/>
                <a:cs typeface="Montserrat Medium"/>
                <a:sym typeface="Montserrat Medium"/>
              </a:rPr>
              <a:t> diabetes risk scores highlighting key risk factors</a:t>
            </a:r>
            <a:endParaRPr lang="en-US" sz="3000" b="1">
              <a:solidFill>
                <a:srgbClr val="FFFFFF"/>
              </a:solidFill>
              <a:latin typeface="Montserrat Medium"/>
              <a:ea typeface="Montserrat Medium"/>
              <a:cs typeface="Montserrat Medium"/>
            </a:endParaRPr>
          </a:p>
          <a:p>
            <a:pPr marL="1295400" lvl="2" indent="-431800" algn="l">
              <a:lnSpc>
                <a:spcPts val="4200"/>
              </a:lnSpc>
              <a:buFont typeface="Arial"/>
              <a:buChar char="⚬"/>
            </a:pPr>
            <a:r>
              <a:rPr lang="en-US" sz="3000" b="1">
                <a:solidFill>
                  <a:srgbClr val="FFFFFF"/>
                </a:solidFill>
                <a:latin typeface="Montserrat Medium"/>
                <a:ea typeface="Montserrat Medium"/>
                <a:cs typeface="Montserrat Medium"/>
                <a:sym typeface="Montserrat Medium"/>
              </a:rPr>
              <a:t>Identification of high risk patients for timely interventions</a:t>
            </a:r>
            <a:endParaRPr lang="en-US" sz="3000" b="1">
              <a:solidFill>
                <a:srgbClr val="FFFFFF"/>
              </a:solidFill>
              <a:latin typeface="Montserrat Medium"/>
              <a:ea typeface="Montserrat Medium"/>
              <a:cs typeface="Montserrat Medium"/>
            </a:endParaRPr>
          </a:p>
          <a:p>
            <a:pPr marL="647700" lvl="1" indent="-323850" algn="l">
              <a:lnSpc>
                <a:spcPts val="4200"/>
              </a:lnSpc>
              <a:buFont typeface="Arial"/>
              <a:buChar char="•"/>
            </a:pPr>
            <a:r>
              <a:rPr lang="en-US" sz="3000" b="1">
                <a:solidFill>
                  <a:srgbClr val="FFFFFF"/>
                </a:solidFill>
                <a:latin typeface="Montserrat Medium"/>
                <a:ea typeface="Montserrat Medium"/>
                <a:cs typeface="Montserrat Medium"/>
                <a:sym typeface="Montserrat Medium"/>
              </a:rPr>
              <a:t>Our model will undergo continuous model retraining with updated population data</a:t>
            </a:r>
            <a:endParaRPr lang="en-US" sz="3000" b="1">
              <a:solidFill>
                <a:srgbClr val="FFFFFF"/>
              </a:solidFill>
              <a:latin typeface="Montserrat Medium"/>
              <a:ea typeface="Montserrat Medium"/>
              <a:cs typeface="Montserrat Medium"/>
            </a:endParaRPr>
          </a:p>
          <a:p>
            <a:pPr marL="647700" lvl="1" indent="-323850" algn="l">
              <a:lnSpc>
                <a:spcPts val="4200"/>
              </a:lnSpc>
              <a:buFont typeface="Arial"/>
              <a:buChar char="•"/>
            </a:pPr>
            <a:r>
              <a:rPr lang="en-US" sz="3000" b="1">
                <a:solidFill>
                  <a:srgbClr val="FFFFFF"/>
                </a:solidFill>
                <a:latin typeface="Montserrat Medium"/>
                <a:ea typeface="Montserrat Medium"/>
                <a:cs typeface="Montserrat Medium"/>
                <a:sym typeface="Montserrat Medium"/>
              </a:rPr>
              <a:t>Lastly we look to work together with MOH and </a:t>
            </a:r>
            <a:r>
              <a:rPr lang="en-US" sz="3000" b="1" err="1">
                <a:solidFill>
                  <a:srgbClr val="FFFFFF"/>
                </a:solidFill>
                <a:latin typeface="Montserrat Medium"/>
                <a:ea typeface="Montserrat Medium"/>
                <a:cs typeface="Montserrat Medium"/>
                <a:sym typeface="Montserrat Medium"/>
              </a:rPr>
              <a:t>SingHealth</a:t>
            </a:r>
            <a:endParaRPr lang="en-US" sz="3000" b="1" err="1">
              <a:solidFill>
                <a:srgbClr val="FFFFFF"/>
              </a:solidFill>
              <a:latin typeface="Montserrat Medium"/>
              <a:ea typeface="Montserrat Medium"/>
              <a:cs typeface="Montserrat Medium"/>
            </a:endParaRPr>
          </a:p>
          <a:p>
            <a:pPr algn="ctr">
              <a:lnSpc>
                <a:spcPts val="4200"/>
              </a:lnSpc>
              <a:spcBef>
                <a:spcPct val="0"/>
              </a:spcBef>
            </a:pPr>
            <a:r>
              <a:rPr lang="en-US" sz="3000" b="1">
                <a:solidFill>
                  <a:srgbClr val="FFFFFF"/>
                </a:solidFill>
                <a:latin typeface="Montserrat Medium"/>
                <a:ea typeface="Montserrat Medium"/>
                <a:cs typeface="Montserrat Medium"/>
                <a:sym typeface="Montserrat Medium"/>
              </a:rPr>
              <a:t>  </a:t>
            </a:r>
            <a:endParaRPr lang="en-US" sz="3000" b="1">
              <a:solidFill>
                <a:srgbClr val="FFFFFF"/>
              </a:solidFill>
              <a:latin typeface="Montserrat Medium"/>
              <a:ea typeface="Montserrat Medium"/>
              <a:cs typeface="Montserrat Medium"/>
            </a:endParaRPr>
          </a:p>
        </p:txBody>
      </p:sp>
      <p:sp>
        <p:nvSpPr>
          <p:cNvPr id="4" name="Freeform 4"/>
          <p:cNvSpPr/>
          <p:nvPr/>
        </p:nvSpPr>
        <p:spPr>
          <a:xfrm rot="-1159830">
            <a:off x="10046732" y="2417165"/>
            <a:ext cx="10087804" cy="9974316"/>
          </a:xfrm>
          <a:custGeom>
            <a:avLst/>
            <a:gdLst/>
            <a:ahLst/>
            <a:cxnLst/>
            <a:rect l="l" t="t" r="r" b="b"/>
            <a:pathLst>
              <a:path w="10087804" h="9974316">
                <a:moveTo>
                  <a:pt x="0" y="0"/>
                </a:moveTo>
                <a:lnTo>
                  <a:pt x="10087804" y="0"/>
                </a:lnTo>
                <a:lnTo>
                  <a:pt x="10087804" y="9974316"/>
                </a:lnTo>
                <a:lnTo>
                  <a:pt x="0" y="9974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7333295"/>
            <a:ext cx="4072333" cy="2830271"/>
          </a:xfrm>
          <a:custGeom>
            <a:avLst/>
            <a:gdLst/>
            <a:ahLst/>
            <a:cxnLst/>
            <a:rect l="l" t="t" r="r" b="b"/>
            <a:pathLst>
              <a:path w="4072333" h="2830271">
                <a:moveTo>
                  <a:pt x="0" y="0"/>
                </a:moveTo>
                <a:lnTo>
                  <a:pt x="4072333" y="0"/>
                </a:lnTo>
                <a:lnTo>
                  <a:pt x="4072333" y="2830271"/>
                </a:lnTo>
                <a:lnTo>
                  <a:pt x="0" y="28302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1137424" y="8221866"/>
            <a:ext cx="2603640" cy="986454"/>
          </a:xfrm>
          <a:prstGeom prst="rect">
            <a:avLst/>
          </a:prstGeom>
        </p:spPr>
        <p:txBody>
          <a:bodyPr lIns="0" tIns="0" rIns="0" bIns="0" rtlCol="0" anchor="t">
            <a:spAutoFit/>
          </a:bodyPr>
          <a:lstStyle/>
          <a:p>
            <a:pPr algn="ctr">
              <a:lnSpc>
                <a:spcPts val="3903"/>
              </a:lnSpc>
              <a:spcBef>
                <a:spcPct val="0"/>
              </a:spcBef>
            </a:pPr>
            <a:r>
              <a:rPr lang="en-US" sz="2788" b="1">
                <a:solidFill>
                  <a:srgbClr val="FFEA50"/>
                </a:solidFill>
                <a:latin typeface="Montserrat Medium"/>
                <a:ea typeface="Montserrat Medium"/>
                <a:cs typeface="Montserrat Medium"/>
                <a:sym typeface="Montserrat Medium"/>
              </a:rPr>
              <a:t>Data inputed into model</a:t>
            </a:r>
          </a:p>
        </p:txBody>
      </p:sp>
      <p:sp>
        <p:nvSpPr>
          <p:cNvPr id="7" name="TextBox 7"/>
          <p:cNvSpPr txBox="1"/>
          <p:nvPr/>
        </p:nvSpPr>
        <p:spPr>
          <a:xfrm>
            <a:off x="14234668" y="5999201"/>
            <a:ext cx="2326549" cy="488614"/>
          </a:xfrm>
          <a:prstGeom prst="rect">
            <a:avLst/>
          </a:prstGeom>
        </p:spPr>
        <p:txBody>
          <a:bodyPr lIns="0" tIns="0" rIns="0" bIns="0" rtlCol="0" anchor="t">
            <a:spAutoFit/>
          </a:bodyPr>
          <a:lstStyle/>
          <a:p>
            <a:pPr algn="ctr">
              <a:lnSpc>
                <a:spcPts val="4043"/>
              </a:lnSpc>
              <a:spcBef>
                <a:spcPct val="0"/>
              </a:spcBef>
            </a:pPr>
            <a:r>
              <a:rPr lang="en-US" sz="2888" b="1">
                <a:solidFill>
                  <a:srgbClr val="FFEA50"/>
                </a:solidFill>
                <a:latin typeface="Montserrat Medium"/>
                <a:ea typeface="Montserrat Medium"/>
                <a:cs typeface="Montserrat Medium"/>
                <a:sym typeface="Montserrat Medium"/>
              </a:rPr>
              <a:t>Risk Score</a:t>
            </a:r>
          </a:p>
        </p:txBody>
      </p:sp>
      <p:sp>
        <p:nvSpPr>
          <p:cNvPr id="8" name="TextBox 8"/>
          <p:cNvSpPr txBox="1"/>
          <p:nvPr/>
        </p:nvSpPr>
        <p:spPr>
          <a:xfrm>
            <a:off x="14932751" y="1243198"/>
            <a:ext cx="2326549" cy="488614"/>
          </a:xfrm>
          <a:prstGeom prst="rect">
            <a:avLst/>
          </a:prstGeom>
        </p:spPr>
        <p:txBody>
          <a:bodyPr lIns="0" tIns="0" rIns="0" bIns="0" rtlCol="0" anchor="t">
            <a:spAutoFit/>
          </a:bodyPr>
          <a:lstStyle/>
          <a:p>
            <a:pPr algn="ctr">
              <a:lnSpc>
                <a:spcPts val="4043"/>
              </a:lnSpc>
              <a:spcBef>
                <a:spcPct val="0"/>
              </a:spcBef>
            </a:pPr>
            <a:r>
              <a:rPr lang="en-US" sz="2888" b="1">
                <a:solidFill>
                  <a:srgbClr val="FFEA50"/>
                </a:solidFill>
                <a:latin typeface="Montserrat Medium"/>
                <a:ea typeface="Montserrat Medium"/>
                <a:cs typeface="Montserrat Medium"/>
                <a:sym typeface="Montserrat Medium"/>
              </a:rPr>
              <a:t>Intervention</a:t>
            </a:r>
          </a:p>
        </p:txBody>
      </p:sp>
      <p:grpSp>
        <p:nvGrpSpPr>
          <p:cNvPr id="9" name="Group 9"/>
          <p:cNvGrpSpPr/>
          <p:nvPr/>
        </p:nvGrpSpPr>
        <p:grpSpPr>
          <a:xfrm>
            <a:off x="14970525" y="9734179"/>
            <a:ext cx="3317475" cy="552821"/>
            <a:chOff x="0" y="0"/>
            <a:chExt cx="873738" cy="145599"/>
          </a:xfrm>
        </p:grpSpPr>
        <p:sp>
          <p:nvSpPr>
            <p:cNvPr id="10" name="Freeform 10"/>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11" name="TextBox 11"/>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Sidharth</a:t>
              </a:r>
            </a:p>
          </p:txBody>
        </p:sp>
      </p:grpSp>
      <p:sp>
        <p:nvSpPr>
          <p:cNvPr id="12" name="TextBox 12"/>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OUR PROPOSAL</a:t>
            </a:r>
          </a:p>
        </p:txBody>
      </p:sp>
      <p:sp>
        <p:nvSpPr>
          <p:cNvPr id="13" name="TextBox 13"/>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POSSIBLE MODEL DEPLOYMENT IN HEALTHCARE SETTING</a:t>
            </a:r>
          </a:p>
        </p:txBody>
      </p:sp>
      <p:sp>
        <p:nvSpPr>
          <p:cNvPr id="14" name="AutoShape 14"/>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242144404"/>
              </p:ext>
            </p:extLst>
          </p:nvPr>
        </p:nvGraphicFramePr>
        <p:xfrm>
          <a:off x="968344" y="2942124"/>
          <a:ext cx="16351312" cy="4773096"/>
        </p:xfrm>
        <a:graphic>
          <a:graphicData uri="http://schemas.openxmlformats.org/drawingml/2006/table">
            <a:tbl>
              <a:tblPr/>
              <a:tblGrid>
                <a:gridCol w="8351146">
                  <a:extLst>
                    <a:ext uri="{9D8B030D-6E8A-4147-A177-3AD203B41FA5}">
                      <a16:colId xmlns:a16="http://schemas.microsoft.com/office/drawing/2014/main" val="20000"/>
                    </a:ext>
                  </a:extLst>
                </a:gridCol>
                <a:gridCol w="8000166">
                  <a:extLst>
                    <a:ext uri="{9D8B030D-6E8A-4147-A177-3AD203B41FA5}">
                      <a16:colId xmlns:a16="http://schemas.microsoft.com/office/drawing/2014/main" val="20001"/>
                    </a:ext>
                  </a:extLst>
                </a:gridCol>
              </a:tblGrid>
              <a:tr h="1130975">
                <a:tc>
                  <a:txBody>
                    <a:bodyPr/>
                    <a:lstStyle/>
                    <a:p>
                      <a:pPr algn="ctr">
                        <a:lnSpc>
                          <a:spcPts val="4900"/>
                        </a:lnSpc>
                        <a:defRPr/>
                      </a:pPr>
                      <a:r>
                        <a:rPr lang="en-US" sz="3500" b="1">
                          <a:solidFill>
                            <a:srgbClr val="FFFFFF"/>
                          </a:solidFill>
                          <a:latin typeface="Montserrat Bold"/>
                          <a:ea typeface="Montserrat Bold"/>
                          <a:cs typeface="Montserrat Bold"/>
                          <a:sym typeface="Montserrat Bold"/>
                        </a:rPr>
                        <a:t>Strengths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4C5EA1"/>
                    </a:solidFill>
                  </a:tcPr>
                </a:tc>
                <a:tc>
                  <a:txBody>
                    <a:bodyPr/>
                    <a:lstStyle/>
                    <a:p>
                      <a:pPr algn="ctr">
                        <a:lnSpc>
                          <a:spcPts val="4900"/>
                        </a:lnSpc>
                        <a:defRPr/>
                      </a:pPr>
                      <a:r>
                        <a:rPr lang="en-US" sz="3500" b="1">
                          <a:solidFill>
                            <a:srgbClr val="FFFFFF"/>
                          </a:solidFill>
                          <a:latin typeface="Montserrat Bold"/>
                          <a:ea typeface="Montserrat Bold"/>
                          <a:cs typeface="Montserrat Bold"/>
                          <a:sym typeface="Montserrat Bold"/>
                        </a:rPr>
                        <a:t>Limitations</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4C5EA1"/>
                    </a:solidFill>
                  </a:tcPr>
                </a:tc>
                <a:extLst>
                  <a:ext uri="{0D108BD9-81ED-4DB2-BD59-A6C34878D82A}">
                    <a16:rowId xmlns:a16="http://schemas.microsoft.com/office/drawing/2014/main" val="10000"/>
                  </a:ext>
                </a:extLst>
              </a:tr>
              <a:tr h="1361003">
                <a:tc>
                  <a:txBody>
                    <a:bodyPr/>
                    <a:lstStyle/>
                    <a:p>
                      <a:pPr algn="ctr">
                        <a:lnSpc>
                          <a:spcPts val="3499"/>
                        </a:lnSpc>
                      </a:pPr>
                      <a:r>
                        <a:rPr lang="en-US" sz="2450">
                          <a:solidFill>
                            <a:srgbClr val="FFFFFF"/>
                          </a:solidFill>
                          <a:latin typeface="Montserrat"/>
                          <a:ea typeface="Montserrat"/>
                          <a:cs typeface="Montserrat"/>
                          <a:sym typeface="Montserrat"/>
                        </a:rPr>
                        <a:t>Outperforms</a:t>
                      </a:r>
                      <a:r>
                        <a:rPr lang="en-US" sz="2450">
                          <a:solidFill>
                            <a:srgbClr val="FFFFFF"/>
                          </a:solidFill>
                          <a:latin typeface="Montserrat"/>
                          <a:ea typeface="Montserrat"/>
                          <a:cs typeface="Montserrat"/>
                        </a:rPr>
                        <a:t>  DRA</a:t>
                      </a:r>
                    </a:p>
                    <a:p>
                      <a:pPr lvl="0" algn="ctr">
                        <a:lnSpc>
                          <a:spcPts val="3499"/>
                        </a:lnSpc>
                        <a:buNone/>
                      </a:pPr>
                      <a:r>
                        <a:rPr lang="en-US" sz="2450">
                          <a:solidFill>
                            <a:srgbClr val="FFFFFF"/>
                          </a:solidFill>
                          <a:latin typeface="Montserrat"/>
                        </a:rPr>
                        <a:t>(87.5% V 60%)</a:t>
                      </a:r>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499"/>
                        </a:lnSpc>
                        <a:defRPr/>
                      </a:pPr>
                      <a:r>
                        <a:rPr lang="en-US" sz="2450">
                          <a:solidFill>
                            <a:srgbClr val="FFFFFF"/>
                          </a:solidFill>
                          <a:latin typeface="Montserrat"/>
                          <a:ea typeface="Montserrat"/>
                          <a:cs typeface="Montserrat"/>
                          <a:sym typeface="Montserrat"/>
                        </a:rPr>
                        <a:t>Trained on 1% of SG population</a:t>
                      </a:r>
                      <a:endParaRPr lang="en-US" sz="245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r h="920115">
                <a:tc>
                  <a:txBody>
                    <a:bodyPr/>
                    <a:lstStyle/>
                    <a:p>
                      <a:pPr algn="ctr">
                        <a:lnSpc>
                          <a:spcPts val="3499"/>
                        </a:lnSpc>
                        <a:defRPr/>
                      </a:pPr>
                      <a:r>
                        <a:rPr lang="en-US" sz="2450">
                          <a:solidFill>
                            <a:srgbClr val="FFFFFF"/>
                          </a:solidFill>
                          <a:latin typeface="Montserrat"/>
                          <a:ea typeface="Montserrat"/>
                          <a:cs typeface="Montserrat"/>
                          <a:sym typeface="Montserrat"/>
                        </a:rPr>
                        <a:t>Effectively uses important clinical features</a:t>
                      </a:r>
                      <a:endParaRPr lang="en-US" sz="245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499"/>
                        </a:lnSpc>
                        <a:defRPr/>
                      </a:pPr>
                      <a:r>
                        <a:rPr lang="en-US" sz="2450">
                          <a:solidFill>
                            <a:srgbClr val="FFFFFF"/>
                          </a:solidFill>
                          <a:latin typeface="Montserrat"/>
                          <a:ea typeface="Montserrat"/>
                          <a:cs typeface="Montserrat"/>
                          <a:sym typeface="Montserrat"/>
                        </a:rPr>
                        <a:t>Incomplete clinical variables</a:t>
                      </a:r>
                      <a:endParaRPr lang="en-US" sz="245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3"/>
                  </a:ext>
                </a:extLst>
              </a:tr>
              <a:tr h="1361003">
                <a:tc>
                  <a:txBody>
                    <a:bodyPr/>
                    <a:lstStyle/>
                    <a:p>
                      <a:pPr algn="ctr">
                        <a:lnSpc>
                          <a:spcPts val="3499"/>
                        </a:lnSpc>
                        <a:defRPr/>
                      </a:pPr>
                      <a:r>
                        <a:rPr lang="en-US" sz="2450">
                          <a:solidFill>
                            <a:srgbClr val="FFFFFF"/>
                          </a:solidFill>
                          <a:latin typeface="Montserrat"/>
                          <a:ea typeface="Montserrat"/>
                          <a:cs typeface="Montserrat"/>
                          <a:sym typeface="Montserrat"/>
                        </a:rPr>
                        <a:t>Better than linear models</a:t>
                      </a:r>
                      <a:endParaRPr lang="en-US" sz="245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a:lstStyle/>
                    <a:p>
                      <a:pPr algn="ctr">
                        <a:lnSpc>
                          <a:spcPts val="3499"/>
                        </a:lnSpc>
                        <a:defRPr/>
                      </a:pPr>
                      <a:r>
                        <a:rPr lang="en-US" sz="2450">
                          <a:solidFill>
                            <a:srgbClr val="FFFFFF"/>
                          </a:solidFill>
                          <a:latin typeface="Montserrat"/>
                          <a:ea typeface="Montserrat"/>
                          <a:cs typeface="Montserrat"/>
                          <a:sym typeface="Montserrat"/>
                        </a:rPr>
                        <a:t>Lack of external validation and possible demographic bias</a:t>
                      </a:r>
                      <a:endParaRPr lang="en-US" sz="245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5397943" y="9826938"/>
            <a:ext cx="3968361" cy="336628"/>
          </a:xfrm>
          <a:prstGeom prst="rect">
            <a:avLst/>
          </a:prstGeom>
        </p:spPr>
        <p:txBody>
          <a:bodyPr lIns="0" tIns="0" rIns="0" bIns="0" rtlCol="0" anchor="t">
            <a:spAutoFit/>
          </a:bodyPr>
          <a:lstStyle/>
          <a:p>
            <a:pPr algn="ctr">
              <a:lnSpc>
                <a:spcPts val="2813"/>
              </a:lnSpc>
            </a:pPr>
            <a:r>
              <a:rPr lang="en-US" sz="2009" b="1">
                <a:solidFill>
                  <a:srgbClr val="FFFFFF"/>
                </a:solidFill>
                <a:latin typeface="Montserrat Medium"/>
                <a:ea typeface="Montserrat Medium"/>
                <a:cs typeface="Montserrat Medium"/>
                <a:sym typeface="Montserrat Medium"/>
              </a:rPr>
              <a:t>Sidharth</a:t>
            </a:r>
          </a:p>
        </p:txBody>
      </p:sp>
      <p:grpSp>
        <p:nvGrpSpPr>
          <p:cNvPr id="4" name="Group 4"/>
          <p:cNvGrpSpPr/>
          <p:nvPr/>
        </p:nvGrpSpPr>
        <p:grpSpPr>
          <a:xfrm>
            <a:off x="14970525" y="9734179"/>
            <a:ext cx="3317475" cy="552821"/>
            <a:chOff x="0" y="0"/>
            <a:chExt cx="873738" cy="145599"/>
          </a:xfrm>
        </p:grpSpPr>
        <p:sp>
          <p:nvSpPr>
            <p:cNvPr id="5" name="Freeform 5"/>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6" name="TextBox 6"/>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Sidharth</a:t>
              </a:r>
            </a:p>
          </p:txBody>
        </p:sp>
      </p:grpSp>
      <p:sp>
        <p:nvSpPr>
          <p:cNvPr id="8" name="TextBox 8"/>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STRENGTHS AND LIMITATIONS</a:t>
            </a:r>
          </a:p>
        </p:txBody>
      </p:sp>
      <p:sp>
        <p:nvSpPr>
          <p:cNvPr id="9" name="TextBox 9"/>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KEY CONSIDERATIONS FOR NATION-WIDE DEPLOYMENT</a:t>
            </a:r>
          </a:p>
        </p:txBody>
      </p:sp>
      <p:sp>
        <p:nvSpPr>
          <p:cNvPr id="10" name="AutoShape 10"/>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3060737" y="2195462"/>
            <a:ext cx="10287000" cy="775335"/>
          </a:xfrm>
          <a:custGeom>
            <a:avLst/>
            <a:gdLst/>
            <a:ahLst/>
            <a:cxnLst/>
            <a:rect l="l" t="t" r="r" b="b"/>
            <a:pathLst>
              <a:path w="18633556" h="7068465">
                <a:moveTo>
                  <a:pt x="0" y="0"/>
                </a:moveTo>
                <a:lnTo>
                  <a:pt x="18633555" y="0"/>
                </a:lnTo>
                <a:lnTo>
                  <a:pt x="18633555" y="7068466"/>
                </a:lnTo>
                <a:lnTo>
                  <a:pt x="0" y="7068466"/>
                </a:lnTo>
                <a:lnTo>
                  <a:pt x="0" y="0"/>
                </a:lnTo>
                <a:close/>
              </a:path>
            </a:pathLst>
          </a:custGeom>
          <a:blipFill>
            <a:blip r:embed="rId3"/>
            <a:stretch>
              <a:fillRect l="808" t="-183989" r="5831" b="-800837"/>
            </a:stretch>
          </a:blipFill>
        </p:spPr>
        <p:txBody>
          <a:bodyPr/>
          <a:lstStyle/>
          <a:p>
            <a:r>
              <a:rPr lang="en-US"/>
              <a:t>                                                      </a:t>
            </a:r>
          </a:p>
        </p:txBody>
      </p:sp>
      <p:grpSp>
        <p:nvGrpSpPr>
          <p:cNvPr id="3" name="Group 3"/>
          <p:cNvGrpSpPr/>
          <p:nvPr/>
        </p:nvGrpSpPr>
        <p:grpSpPr>
          <a:xfrm>
            <a:off x="14970525" y="9734179"/>
            <a:ext cx="3317475" cy="552821"/>
            <a:chOff x="0" y="0"/>
            <a:chExt cx="873738" cy="145599"/>
          </a:xfrm>
        </p:grpSpPr>
        <p:sp>
          <p:nvSpPr>
            <p:cNvPr id="4" name="Freeform 4"/>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5" name="TextBox 5"/>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Dhruv</a:t>
              </a:r>
            </a:p>
          </p:txBody>
        </p:sp>
      </p:grpSp>
      <p:sp>
        <p:nvSpPr>
          <p:cNvPr id="8" name="TextBox 8"/>
          <p:cNvSpPr txBox="1"/>
          <p:nvPr/>
        </p:nvSpPr>
        <p:spPr>
          <a:xfrm>
            <a:off x="1043038" y="164412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KEY MILESTONES AND DELIVERABLES</a:t>
            </a:r>
          </a:p>
        </p:txBody>
      </p:sp>
      <p:sp>
        <p:nvSpPr>
          <p:cNvPr id="13" name="Freeform 2">
            <a:extLst>
              <a:ext uri="{FF2B5EF4-FFF2-40B4-BE49-F238E27FC236}">
                <a16:creationId xmlns:a16="http://schemas.microsoft.com/office/drawing/2014/main" id="{28D6B7B5-00DD-537A-A963-91EE723F9D97}"/>
              </a:ext>
            </a:extLst>
          </p:cNvPr>
          <p:cNvSpPr/>
          <p:nvPr/>
        </p:nvSpPr>
        <p:spPr>
          <a:xfrm>
            <a:off x="864924" y="2955122"/>
            <a:ext cx="4114800" cy="3599479"/>
          </a:xfrm>
          <a:custGeom>
            <a:avLst/>
            <a:gdLst/>
            <a:ahLst/>
            <a:cxnLst/>
            <a:rect l="l" t="t" r="r" b="b"/>
            <a:pathLst>
              <a:path w="18633556" h="7068465">
                <a:moveTo>
                  <a:pt x="0" y="0"/>
                </a:moveTo>
                <a:lnTo>
                  <a:pt x="18633555" y="0"/>
                </a:lnTo>
                <a:lnTo>
                  <a:pt x="18633555" y="7068466"/>
                </a:lnTo>
                <a:lnTo>
                  <a:pt x="0" y="7068466"/>
                </a:lnTo>
                <a:lnTo>
                  <a:pt x="0" y="0"/>
                </a:lnTo>
                <a:close/>
              </a:path>
            </a:pathLst>
          </a:custGeom>
          <a:blipFill>
            <a:blip r:embed="rId3"/>
            <a:stretch>
              <a:fillRect l="-4062" t="-71486" r="-164102" b="-119504"/>
            </a:stretch>
          </a:blipFill>
        </p:spPr>
        <p:txBody>
          <a:bodyPr/>
          <a:lstStyle/>
          <a:p>
            <a:r>
              <a:rPr lang="en-US"/>
              <a:t>                                                      </a:t>
            </a:r>
          </a:p>
        </p:txBody>
      </p:sp>
      <p:sp>
        <p:nvSpPr>
          <p:cNvPr id="14" name="Freeform 2">
            <a:extLst>
              <a:ext uri="{FF2B5EF4-FFF2-40B4-BE49-F238E27FC236}">
                <a16:creationId xmlns:a16="http://schemas.microsoft.com/office/drawing/2014/main" id="{2E3742E6-AD14-7491-16FD-1C546C30F871}"/>
              </a:ext>
            </a:extLst>
          </p:cNvPr>
          <p:cNvSpPr/>
          <p:nvPr/>
        </p:nvSpPr>
        <p:spPr>
          <a:xfrm>
            <a:off x="4979725" y="5408217"/>
            <a:ext cx="4253212" cy="3507302"/>
          </a:xfrm>
          <a:custGeom>
            <a:avLst/>
            <a:gdLst/>
            <a:ahLst/>
            <a:cxnLst/>
            <a:rect l="l" t="t" r="r" b="b"/>
            <a:pathLst>
              <a:path w="18633556" h="7068465">
                <a:moveTo>
                  <a:pt x="0" y="0"/>
                </a:moveTo>
                <a:lnTo>
                  <a:pt x="18633555" y="0"/>
                </a:lnTo>
                <a:lnTo>
                  <a:pt x="18633555" y="7068466"/>
                </a:lnTo>
                <a:lnTo>
                  <a:pt x="0" y="7068466"/>
                </a:lnTo>
                <a:lnTo>
                  <a:pt x="0" y="0"/>
                </a:lnTo>
                <a:close/>
              </a:path>
            </a:pathLst>
          </a:custGeom>
          <a:blipFill>
            <a:blip r:embed="rId3"/>
            <a:stretch>
              <a:fillRect l="-57083" t="-138962" r="-105495" b="-52031"/>
            </a:stretch>
          </a:blipFill>
        </p:spPr>
        <p:txBody>
          <a:bodyPr/>
          <a:lstStyle/>
          <a:p>
            <a:r>
              <a:rPr lang="en-US"/>
              <a:t>                                                      </a:t>
            </a:r>
          </a:p>
        </p:txBody>
      </p:sp>
      <p:sp>
        <p:nvSpPr>
          <p:cNvPr id="15" name="Freeform 2">
            <a:extLst>
              <a:ext uri="{FF2B5EF4-FFF2-40B4-BE49-F238E27FC236}">
                <a16:creationId xmlns:a16="http://schemas.microsoft.com/office/drawing/2014/main" id="{7639DF34-27F9-DB79-D1C4-87130D2E02AD}"/>
              </a:ext>
            </a:extLst>
          </p:cNvPr>
          <p:cNvSpPr/>
          <p:nvPr/>
        </p:nvSpPr>
        <p:spPr>
          <a:xfrm>
            <a:off x="9232937" y="3115357"/>
            <a:ext cx="4114800" cy="3211524"/>
          </a:xfrm>
          <a:custGeom>
            <a:avLst/>
            <a:gdLst/>
            <a:ahLst/>
            <a:cxnLst/>
            <a:rect l="l" t="t" r="r" b="b"/>
            <a:pathLst>
              <a:path w="18633556" h="7068465">
                <a:moveTo>
                  <a:pt x="0" y="0"/>
                </a:moveTo>
                <a:lnTo>
                  <a:pt x="18633555" y="0"/>
                </a:lnTo>
                <a:lnTo>
                  <a:pt x="18633555" y="7068466"/>
                </a:lnTo>
                <a:lnTo>
                  <a:pt x="0" y="7068466"/>
                </a:lnTo>
                <a:lnTo>
                  <a:pt x="0" y="0"/>
                </a:lnTo>
                <a:close/>
              </a:path>
            </a:pathLst>
          </a:custGeom>
          <a:blipFill>
            <a:blip r:embed="rId3"/>
            <a:stretch>
              <a:fillRect l="-117437" t="-90637" r="-58449" b="-146612"/>
            </a:stretch>
          </a:blipFill>
        </p:spPr>
        <p:txBody>
          <a:bodyPr/>
          <a:lstStyle/>
          <a:p>
            <a:r>
              <a:rPr lang="en-US"/>
              <a:t>                                                      </a:t>
            </a:r>
          </a:p>
        </p:txBody>
      </p:sp>
      <p:sp>
        <p:nvSpPr>
          <p:cNvPr id="16" name="Freeform 2">
            <a:extLst>
              <a:ext uri="{FF2B5EF4-FFF2-40B4-BE49-F238E27FC236}">
                <a16:creationId xmlns:a16="http://schemas.microsoft.com/office/drawing/2014/main" id="{F46AB055-764E-9D18-F7D7-AAB630500F51}"/>
              </a:ext>
            </a:extLst>
          </p:cNvPr>
          <p:cNvSpPr/>
          <p:nvPr/>
        </p:nvSpPr>
        <p:spPr>
          <a:xfrm>
            <a:off x="13347737" y="5483826"/>
            <a:ext cx="4253213" cy="3316720"/>
          </a:xfrm>
          <a:custGeom>
            <a:avLst/>
            <a:gdLst/>
            <a:ahLst/>
            <a:cxnLst/>
            <a:rect l="l" t="t" r="r" b="b"/>
            <a:pathLst>
              <a:path w="18633556" h="7068465">
                <a:moveTo>
                  <a:pt x="0" y="0"/>
                </a:moveTo>
                <a:lnTo>
                  <a:pt x="18633555" y="0"/>
                </a:lnTo>
                <a:lnTo>
                  <a:pt x="18633555" y="7068466"/>
                </a:lnTo>
                <a:lnTo>
                  <a:pt x="0" y="7068466"/>
                </a:lnTo>
                <a:lnTo>
                  <a:pt x="0" y="0"/>
                </a:lnTo>
                <a:close/>
              </a:path>
            </a:pathLst>
          </a:custGeom>
          <a:blipFill>
            <a:blip r:embed="rId3"/>
            <a:stretch>
              <a:fillRect l="-166100" t="-153816" r="-1338" b="-63933"/>
            </a:stretch>
          </a:blipFill>
        </p:spPr>
        <p:txBody>
          <a:bodyPr/>
          <a:lstStyle/>
          <a:p>
            <a:r>
              <a:rPr lang="en-US"/>
              <a:t>                                                      </a:t>
            </a:r>
          </a:p>
        </p:txBody>
      </p:sp>
      <p:sp>
        <p:nvSpPr>
          <p:cNvPr id="17" name="Freeform 2">
            <a:extLst>
              <a:ext uri="{FF2B5EF4-FFF2-40B4-BE49-F238E27FC236}">
                <a16:creationId xmlns:a16="http://schemas.microsoft.com/office/drawing/2014/main" id="{588B1739-573F-292B-CFD6-3FA346113F90}"/>
              </a:ext>
            </a:extLst>
          </p:cNvPr>
          <p:cNvSpPr/>
          <p:nvPr/>
        </p:nvSpPr>
        <p:spPr>
          <a:xfrm>
            <a:off x="214993" y="9002622"/>
            <a:ext cx="13463191" cy="1524001"/>
          </a:xfrm>
          <a:custGeom>
            <a:avLst/>
            <a:gdLst/>
            <a:ahLst/>
            <a:cxnLst/>
            <a:rect l="l" t="t" r="r" b="b"/>
            <a:pathLst>
              <a:path w="18633556" h="7068465">
                <a:moveTo>
                  <a:pt x="0" y="0"/>
                </a:moveTo>
                <a:lnTo>
                  <a:pt x="18633555" y="0"/>
                </a:lnTo>
                <a:lnTo>
                  <a:pt x="18633555" y="7068466"/>
                </a:lnTo>
                <a:lnTo>
                  <a:pt x="0" y="7068466"/>
                </a:lnTo>
                <a:lnTo>
                  <a:pt x="0" y="0"/>
                </a:lnTo>
                <a:close/>
              </a:path>
            </a:pathLst>
          </a:custGeom>
          <a:blipFill>
            <a:blip r:embed="rId3"/>
            <a:stretch>
              <a:fillRect l="-35" t="-397401" r="207" b="21029"/>
            </a:stretch>
          </a:blipFill>
        </p:spPr>
        <p:txBody>
          <a:bodyPr/>
          <a:lstStyle/>
          <a:p>
            <a:r>
              <a:rPr lang="en-US"/>
              <a:t>                                                      </a:t>
            </a:r>
          </a:p>
        </p:txBody>
      </p:sp>
      <p:sp>
        <p:nvSpPr>
          <p:cNvPr id="18" name="TextBox 8">
            <a:extLst>
              <a:ext uri="{FF2B5EF4-FFF2-40B4-BE49-F238E27FC236}">
                <a16:creationId xmlns:a16="http://schemas.microsoft.com/office/drawing/2014/main" id="{9F9E655A-097A-D364-4C8C-CE9EA167D490}"/>
              </a:ext>
            </a:extLst>
          </p:cNvPr>
          <p:cNvSpPr txBox="1"/>
          <p:nvPr/>
        </p:nvSpPr>
        <p:spPr>
          <a:xfrm>
            <a:off x="1028700" y="816779"/>
            <a:ext cx="16230600" cy="744050"/>
          </a:xfrm>
          <a:prstGeom prst="rect">
            <a:avLst/>
          </a:prstGeom>
          <a:effectLst>
            <a:outerShdw blurRad="63500" dist="38100" dir="2700000">
              <a:srgbClr val="000000">
                <a:alpha val="40000"/>
              </a:srgbClr>
            </a:outerShdw>
            <a:reflection stA="40000" endPos="54000" dist="50800" dir="5400000" sy="-100000" algn="bl" rotWithShape="0"/>
          </a:effectLst>
        </p:spPr>
        <p:txBody>
          <a:bodyPr lIns="0" tIns="0" rIns="0" bIns="0" rtlCol="0" anchor="t">
            <a:spAutoFit/>
          </a:bodyPr>
          <a:lstStyle/>
          <a:p>
            <a:pPr>
              <a:lnSpc>
                <a:spcPts val="5820"/>
              </a:lnSpc>
            </a:pPr>
            <a:r>
              <a:rPr lang="en-US" sz="6000" b="1">
                <a:solidFill>
                  <a:srgbClr val="F69200"/>
                </a:solidFill>
                <a:latin typeface="Montserrat Heavy"/>
                <a:ea typeface="Calibri"/>
                <a:cs typeface="Calibri"/>
                <a:sym typeface="Montserrat Heavy"/>
              </a:rPr>
              <a:t>PROJECT TIMELINE</a:t>
            </a:r>
            <a:endParaRPr lang="en-US"/>
          </a:p>
        </p:txBody>
      </p:sp>
      <p:sp>
        <p:nvSpPr>
          <p:cNvPr id="20" name="AutoShape 10">
            <a:extLst>
              <a:ext uri="{FF2B5EF4-FFF2-40B4-BE49-F238E27FC236}">
                <a16:creationId xmlns:a16="http://schemas.microsoft.com/office/drawing/2014/main" id="{EE70DE9C-6661-9829-27B5-DD32CDABCF2C}"/>
              </a:ext>
            </a:extLst>
          </p:cNvPr>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1085850" y="1261231"/>
            <a:ext cx="13716000" cy="1251030"/>
          </a:xfrm>
          <a:custGeom>
            <a:avLst/>
            <a:gdLst/>
            <a:ahLst/>
            <a:cxnLst/>
            <a:rect l="l" t="t" r="r" b="b"/>
            <a:pathLst>
              <a:path w="17344151" h="7592526">
                <a:moveTo>
                  <a:pt x="0" y="0"/>
                </a:moveTo>
                <a:lnTo>
                  <a:pt x="17344150" y="0"/>
                </a:lnTo>
                <a:lnTo>
                  <a:pt x="17344150" y="7592526"/>
                </a:lnTo>
                <a:lnTo>
                  <a:pt x="0" y="7592526"/>
                </a:lnTo>
                <a:lnTo>
                  <a:pt x="0" y="0"/>
                </a:lnTo>
                <a:close/>
              </a:path>
            </a:pathLst>
          </a:custGeom>
          <a:blipFill>
            <a:blip r:embed="rId2"/>
            <a:stretch>
              <a:fillRect l="8401" t="7425" r="-10221" b="-416569"/>
            </a:stretch>
          </a:blipFill>
        </p:spPr>
        <p:txBody>
          <a:bodyPr/>
          <a:lstStyle/>
          <a:p>
            <a:endParaRPr lang="en-US"/>
          </a:p>
        </p:txBody>
      </p:sp>
      <p:grpSp>
        <p:nvGrpSpPr>
          <p:cNvPr id="3" name="Group 3"/>
          <p:cNvGrpSpPr/>
          <p:nvPr/>
        </p:nvGrpSpPr>
        <p:grpSpPr>
          <a:xfrm>
            <a:off x="14970525" y="9734179"/>
            <a:ext cx="3317475" cy="552821"/>
            <a:chOff x="0" y="0"/>
            <a:chExt cx="873738" cy="145599"/>
          </a:xfrm>
        </p:grpSpPr>
        <p:sp>
          <p:nvSpPr>
            <p:cNvPr id="4" name="Freeform 4"/>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5" name="TextBox 5"/>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Dhruv</a:t>
              </a:r>
            </a:p>
          </p:txBody>
        </p:sp>
      </p:grpSp>
      <p:sp>
        <p:nvSpPr>
          <p:cNvPr id="7" name="TextBox 7"/>
          <p:cNvSpPr txBox="1"/>
          <p:nvPr/>
        </p:nvSpPr>
        <p:spPr>
          <a:xfrm>
            <a:off x="1022566" y="519913"/>
            <a:ext cx="16233828" cy="742652"/>
          </a:xfrm>
          <a:prstGeom prst="rect">
            <a:avLst/>
          </a:prstGeom>
        </p:spPr>
        <p:txBody>
          <a:bodyPr wrap="square"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MEASURING SUCCESS </a:t>
            </a:r>
          </a:p>
        </p:txBody>
      </p:sp>
      <p:sp>
        <p:nvSpPr>
          <p:cNvPr id="27" name="Rectangle 26">
            <a:extLst>
              <a:ext uri="{FF2B5EF4-FFF2-40B4-BE49-F238E27FC236}">
                <a16:creationId xmlns:a16="http://schemas.microsoft.com/office/drawing/2014/main" id="{0471A889-F8DC-FDCA-277F-E95796256B53}"/>
              </a:ext>
            </a:extLst>
          </p:cNvPr>
          <p:cNvSpPr/>
          <p:nvPr/>
        </p:nvSpPr>
        <p:spPr>
          <a:xfrm>
            <a:off x="-3810" y="2550626"/>
            <a:ext cx="5581650" cy="6367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Key Performance metrics</a:t>
            </a:r>
          </a:p>
        </p:txBody>
      </p:sp>
      <p:pic>
        <p:nvPicPr>
          <p:cNvPr id="26" name="Picture 25" descr="A screenshot of a cell phone&#10;&#10;Description automatically generated">
            <a:extLst>
              <a:ext uri="{FF2B5EF4-FFF2-40B4-BE49-F238E27FC236}">
                <a16:creationId xmlns:a16="http://schemas.microsoft.com/office/drawing/2014/main" id="{8149427B-80B6-DE95-046B-0D76D41504F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95400" y="8629817"/>
            <a:ext cx="13534151" cy="1704843"/>
          </a:xfrm>
          <a:prstGeom prst="rect">
            <a:avLst/>
          </a:prstGeom>
        </p:spPr>
      </p:pic>
      <p:sp>
        <p:nvSpPr>
          <p:cNvPr id="28" name="Oval 27">
            <a:extLst>
              <a:ext uri="{FF2B5EF4-FFF2-40B4-BE49-F238E27FC236}">
                <a16:creationId xmlns:a16="http://schemas.microsoft.com/office/drawing/2014/main" id="{DA1945FA-3B48-0EF5-83E5-C8C360D94B77}"/>
              </a:ext>
            </a:extLst>
          </p:cNvPr>
          <p:cNvSpPr/>
          <p:nvPr/>
        </p:nvSpPr>
        <p:spPr>
          <a:xfrm>
            <a:off x="704649" y="3517123"/>
            <a:ext cx="3810000" cy="22372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87.5 %</a:t>
            </a:r>
          </a:p>
          <a:p>
            <a:pPr algn="ctr"/>
            <a:endParaRPr lang="en-US"/>
          </a:p>
          <a:p>
            <a:pPr algn="ctr"/>
            <a:r>
              <a:rPr lang="en-US"/>
              <a:t>OVERAL ACCURACY</a:t>
            </a:r>
          </a:p>
        </p:txBody>
      </p:sp>
      <p:sp>
        <p:nvSpPr>
          <p:cNvPr id="29" name="Oval 28">
            <a:extLst>
              <a:ext uri="{FF2B5EF4-FFF2-40B4-BE49-F238E27FC236}">
                <a16:creationId xmlns:a16="http://schemas.microsoft.com/office/drawing/2014/main" id="{58329F21-3A5D-0B1B-A56C-ECB1C71BC49F}"/>
              </a:ext>
            </a:extLst>
          </p:cNvPr>
          <p:cNvSpPr/>
          <p:nvPr/>
        </p:nvSpPr>
        <p:spPr>
          <a:xfrm>
            <a:off x="6438900" y="3590126"/>
            <a:ext cx="3924300" cy="2347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10.6 %</a:t>
            </a:r>
          </a:p>
          <a:p>
            <a:pPr algn="ctr"/>
            <a:endParaRPr lang="en-US"/>
          </a:p>
          <a:p>
            <a:pPr algn="ctr"/>
            <a:r>
              <a:rPr lang="en-US"/>
              <a:t>False Positive Rate</a:t>
            </a:r>
          </a:p>
        </p:txBody>
      </p:sp>
      <p:sp>
        <p:nvSpPr>
          <p:cNvPr id="30" name="Oval 29">
            <a:extLst>
              <a:ext uri="{FF2B5EF4-FFF2-40B4-BE49-F238E27FC236}">
                <a16:creationId xmlns:a16="http://schemas.microsoft.com/office/drawing/2014/main" id="{A5AE9989-2E2B-C9FE-BDB9-FEB9FC00C027}"/>
              </a:ext>
            </a:extLst>
          </p:cNvPr>
          <p:cNvSpPr/>
          <p:nvPr/>
        </p:nvSpPr>
        <p:spPr>
          <a:xfrm>
            <a:off x="12592050" y="3590126"/>
            <a:ext cx="3810000" cy="22372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14.0 %</a:t>
            </a:r>
          </a:p>
          <a:p>
            <a:pPr algn="ctr"/>
            <a:endParaRPr lang="en-US"/>
          </a:p>
          <a:p>
            <a:pPr algn="ctr"/>
            <a:r>
              <a:rPr lang="en-US"/>
              <a:t>False Negative Rate </a:t>
            </a:r>
          </a:p>
        </p:txBody>
      </p:sp>
      <p:sp>
        <p:nvSpPr>
          <p:cNvPr id="31" name="Rectangle 30">
            <a:extLst>
              <a:ext uri="{FF2B5EF4-FFF2-40B4-BE49-F238E27FC236}">
                <a16:creationId xmlns:a16="http://schemas.microsoft.com/office/drawing/2014/main" id="{BC6AA5C3-1E71-E0C2-3088-BF7B74DEA809}"/>
              </a:ext>
            </a:extLst>
          </p:cNvPr>
          <p:cNvSpPr/>
          <p:nvPr/>
        </p:nvSpPr>
        <p:spPr>
          <a:xfrm>
            <a:off x="3810" y="7993089"/>
            <a:ext cx="5581650" cy="6367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Risk Assessment Matrix</a:t>
            </a:r>
          </a:p>
        </p:txBody>
      </p:sp>
      <p:sp>
        <p:nvSpPr>
          <p:cNvPr id="32" name="Rectangle 31">
            <a:extLst>
              <a:ext uri="{FF2B5EF4-FFF2-40B4-BE49-F238E27FC236}">
                <a16:creationId xmlns:a16="http://schemas.microsoft.com/office/drawing/2014/main" id="{45CB4929-45CB-41D2-3E6C-B959614444BF}"/>
              </a:ext>
            </a:extLst>
          </p:cNvPr>
          <p:cNvSpPr/>
          <p:nvPr/>
        </p:nvSpPr>
        <p:spPr>
          <a:xfrm>
            <a:off x="-3810" y="5866890"/>
            <a:ext cx="5581650" cy="6367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Deployment Strategy</a:t>
            </a:r>
          </a:p>
        </p:txBody>
      </p:sp>
      <p:sp>
        <p:nvSpPr>
          <p:cNvPr id="33" name="Rounded Rectangle 32">
            <a:extLst>
              <a:ext uri="{FF2B5EF4-FFF2-40B4-BE49-F238E27FC236}">
                <a16:creationId xmlns:a16="http://schemas.microsoft.com/office/drawing/2014/main" id="{FD945DE9-0A49-1465-AF27-F5AABE3C65C3}"/>
              </a:ext>
            </a:extLst>
          </p:cNvPr>
          <p:cNvSpPr/>
          <p:nvPr/>
        </p:nvSpPr>
        <p:spPr>
          <a:xfrm>
            <a:off x="59574" y="6749009"/>
            <a:ext cx="5552556" cy="1037717"/>
          </a:xfrm>
          <a:prstGeom prst="roundRect">
            <a:avLst/>
          </a:prstGeom>
          <a:solidFill>
            <a:schemeClr val="accent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t>Integration with Singapore Health ecosystem</a:t>
            </a:r>
          </a:p>
        </p:txBody>
      </p:sp>
      <p:sp>
        <p:nvSpPr>
          <p:cNvPr id="35" name="Rounded Rectangle 34">
            <a:extLst>
              <a:ext uri="{FF2B5EF4-FFF2-40B4-BE49-F238E27FC236}">
                <a16:creationId xmlns:a16="http://schemas.microsoft.com/office/drawing/2014/main" id="{2FD49906-6C9F-1F3B-0FC5-AD6D3E395441}"/>
              </a:ext>
            </a:extLst>
          </p:cNvPr>
          <p:cNvSpPr/>
          <p:nvPr/>
        </p:nvSpPr>
        <p:spPr>
          <a:xfrm>
            <a:off x="12344400" y="6870199"/>
            <a:ext cx="5552556" cy="1037717"/>
          </a:xfrm>
          <a:prstGeom prst="roundRect">
            <a:avLst/>
          </a:prstGeom>
          <a:solidFill>
            <a:schemeClr val="accent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t>Real Time Risk Assessment Matrix For Clinical decision Support</a:t>
            </a:r>
          </a:p>
        </p:txBody>
      </p:sp>
      <p:sp>
        <p:nvSpPr>
          <p:cNvPr id="36" name="Rounded Rectangle 35">
            <a:extLst>
              <a:ext uri="{FF2B5EF4-FFF2-40B4-BE49-F238E27FC236}">
                <a16:creationId xmlns:a16="http://schemas.microsoft.com/office/drawing/2014/main" id="{D57FF0E5-8159-10DC-A021-46C0926FC155}"/>
              </a:ext>
            </a:extLst>
          </p:cNvPr>
          <p:cNvSpPr/>
          <p:nvPr/>
        </p:nvSpPr>
        <p:spPr>
          <a:xfrm>
            <a:off x="6071755" y="6788979"/>
            <a:ext cx="5454970" cy="1124352"/>
          </a:xfrm>
          <a:prstGeom prst="roundRect">
            <a:avLst/>
          </a:prstGeom>
          <a:solidFill>
            <a:schemeClr val="accent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t>Personalized Risk Scoring With Factor level Explanations</a:t>
            </a:r>
          </a:p>
        </p:txBody>
      </p:sp>
      <p:sp>
        <p:nvSpPr>
          <p:cNvPr id="10" name="AutoShape 10">
            <a:extLst>
              <a:ext uri="{FF2B5EF4-FFF2-40B4-BE49-F238E27FC236}">
                <a16:creationId xmlns:a16="http://schemas.microsoft.com/office/drawing/2014/main" id="{B8727C77-FA36-D616-60A7-9890C83C8CE5}"/>
              </a:ext>
            </a:extLst>
          </p:cNvPr>
          <p:cNvSpPr/>
          <p:nvPr/>
        </p:nvSpPr>
        <p:spPr>
          <a:xfrm>
            <a:off x="1028700" y="1355323"/>
            <a:ext cx="1870571" cy="0"/>
          </a:xfrm>
          <a:prstGeom prst="line">
            <a:avLst/>
          </a:prstGeom>
          <a:ln w="38100" cap="rnd">
            <a:solidFill>
              <a:srgbClr val="F69200"/>
            </a:solidFill>
            <a:prstDash val="solid"/>
            <a:headEnd type="none" w="sm" len="sm"/>
            <a:tailEnd type="none" w="sm" len="sm"/>
          </a:ln>
        </p:spPr>
        <p:txBody>
          <a:bodyPr/>
          <a:lstStyle/>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blinds(horizontal)">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dissolv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checkerboard(across)">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8" grpId="0" animBg="1"/>
      <p:bldP spid="29" grpId="0" animBg="1"/>
      <p:bldP spid="30" grpId="0" animBg="1"/>
      <p:bldP spid="31" grpId="0" animBg="1"/>
      <p:bldP spid="32" grpId="0" animBg="1"/>
      <p:bldP spid="33"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grpSp>
        <p:nvGrpSpPr>
          <p:cNvPr id="2" name="Group 2"/>
          <p:cNvGrpSpPr/>
          <p:nvPr/>
        </p:nvGrpSpPr>
        <p:grpSpPr>
          <a:xfrm>
            <a:off x="7102516" y="707573"/>
            <a:ext cx="10843013" cy="2226259"/>
            <a:chOff x="0" y="0"/>
            <a:chExt cx="2855773" cy="586340"/>
          </a:xfrm>
        </p:grpSpPr>
        <p:sp>
          <p:nvSpPr>
            <p:cNvPr id="3" name="Freeform 3"/>
            <p:cNvSpPr/>
            <p:nvPr/>
          </p:nvSpPr>
          <p:spPr>
            <a:xfrm>
              <a:off x="0" y="0"/>
              <a:ext cx="2855773" cy="586340"/>
            </a:xfrm>
            <a:custGeom>
              <a:avLst/>
              <a:gdLst/>
              <a:ahLst/>
              <a:cxnLst/>
              <a:rect l="l" t="t" r="r" b="b"/>
              <a:pathLst>
                <a:path w="2855773" h="586340">
                  <a:moveTo>
                    <a:pt x="2652573" y="0"/>
                  </a:moveTo>
                  <a:cubicBezTo>
                    <a:pt x="2764797" y="0"/>
                    <a:pt x="2855773" y="131257"/>
                    <a:pt x="2855773" y="293170"/>
                  </a:cubicBezTo>
                  <a:cubicBezTo>
                    <a:pt x="2855773" y="455083"/>
                    <a:pt x="2764797" y="586340"/>
                    <a:pt x="2652573" y="586340"/>
                  </a:cubicBezTo>
                  <a:lnTo>
                    <a:pt x="203200" y="586340"/>
                  </a:lnTo>
                  <a:cubicBezTo>
                    <a:pt x="90976" y="586340"/>
                    <a:pt x="0" y="455083"/>
                    <a:pt x="0" y="293170"/>
                  </a:cubicBezTo>
                  <a:cubicBezTo>
                    <a:pt x="0" y="131257"/>
                    <a:pt x="90976" y="0"/>
                    <a:pt x="203200" y="0"/>
                  </a:cubicBezTo>
                  <a:close/>
                </a:path>
              </a:pathLst>
            </a:custGeom>
            <a:solidFill>
              <a:srgbClr val="00A499"/>
            </a:solidFill>
          </p:spPr>
          <p:txBody>
            <a:bodyPr/>
            <a:lstStyle/>
            <a:p>
              <a:endParaRPr lang="en-US"/>
            </a:p>
          </p:txBody>
        </p:sp>
        <p:sp>
          <p:nvSpPr>
            <p:cNvPr id="4" name="TextBox 4"/>
            <p:cNvSpPr txBox="1"/>
            <p:nvPr/>
          </p:nvSpPr>
          <p:spPr>
            <a:xfrm>
              <a:off x="0" y="-57150"/>
              <a:ext cx="2855773" cy="643490"/>
            </a:xfrm>
            <a:prstGeom prst="rect">
              <a:avLst/>
            </a:prstGeom>
          </p:spPr>
          <p:txBody>
            <a:bodyPr lIns="50800" tIns="50800" rIns="50800" bIns="50800" rtlCol="0" anchor="ctr"/>
            <a:lstStyle/>
            <a:p>
              <a:pPr algn="ctr">
                <a:lnSpc>
                  <a:spcPts val="4200"/>
                </a:lnSpc>
              </a:pPr>
              <a:r>
                <a:rPr lang="en-US" sz="3000" b="1">
                  <a:solidFill>
                    <a:srgbClr val="000000"/>
                  </a:solidFill>
                  <a:latin typeface="Montserrat Bold"/>
                  <a:ea typeface="Montserrat Bold"/>
                  <a:cs typeface="Montserrat Bold"/>
                  <a:sym typeface="Montserrat Bold"/>
                </a:rPr>
                <a:t>Project Achievements:</a:t>
              </a:r>
            </a:p>
            <a:p>
              <a:pPr marL="539749" lvl="1" indent="-269875" algn="ctr">
                <a:lnSpc>
                  <a:spcPts val="3499"/>
                </a:lnSpc>
                <a:buFont typeface="Arial"/>
                <a:buChar char="•"/>
              </a:pPr>
              <a:r>
                <a:rPr lang="en-US" sz="2499" b="1">
                  <a:solidFill>
                    <a:srgbClr val="000000"/>
                  </a:solidFill>
                  <a:latin typeface="Montserrat Medium"/>
                  <a:ea typeface="Montserrat Medium"/>
                  <a:cs typeface="Montserrat Medium"/>
                  <a:sym typeface="Montserrat Medium"/>
                </a:rPr>
                <a:t>Achieved 87.5% accuracy with models including Logistic</a:t>
              </a:r>
            </a:p>
            <a:p>
              <a:pPr algn="ctr">
                <a:lnSpc>
                  <a:spcPts val="3499"/>
                </a:lnSpc>
              </a:pPr>
              <a:r>
                <a:rPr lang="en-US" sz="2499" b="1">
                  <a:solidFill>
                    <a:srgbClr val="000000"/>
                  </a:solidFill>
                  <a:latin typeface="Montserrat Medium"/>
                  <a:ea typeface="Montserrat Medium"/>
                  <a:cs typeface="Montserrat Medium"/>
                  <a:sym typeface="Montserrat Medium"/>
                </a:rPr>
                <a:t>Regression, CART, Random Forest, and Clustering.</a:t>
              </a:r>
            </a:p>
            <a:p>
              <a:pPr marL="539749" lvl="1" indent="-269875" algn="ctr">
                <a:lnSpc>
                  <a:spcPts val="3499"/>
                </a:lnSpc>
                <a:buFont typeface="Arial"/>
                <a:buChar char="•"/>
              </a:pPr>
              <a:r>
                <a:rPr lang="en-US" sz="2499" b="1">
                  <a:solidFill>
                    <a:srgbClr val="000000"/>
                  </a:solidFill>
                  <a:latin typeface="Montserrat Medium"/>
                  <a:ea typeface="Montserrat Medium"/>
                  <a:cs typeface="Montserrat Medium"/>
                  <a:sym typeface="Montserrat Medium"/>
                </a:rPr>
                <a:t>Key predictors: HbA1c, blood glucose, BMI, age.</a:t>
              </a:r>
            </a:p>
          </p:txBody>
        </p:sp>
      </p:grpSp>
      <p:grpSp>
        <p:nvGrpSpPr>
          <p:cNvPr id="5" name="Group 5"/>
          <p:cNvGrpSpPr/>
          <p:nvPr/>
        </p:nvGrpSpPr>
        <p:grpSpPr>
          <a:xfrm>
            <a:off x="7102516" y="5160091"/>
            <a:ext cx="10843013" cy="2226259"/>
            <a:chOff x="0" y="0"/>
            <a:chExt cx="2855773" cy="586340"/>
          </a:xfrm>
        </p:grpSpPr>
        <p:sp>
          <p:nvSpPr>
            <p:cNvPr id="6" name="Freeform 6"/>
            <p:cNvSpPr/>
            <p:nvPr/>
          </p:nvSpPr>
          <p:spPr>
            <a:xfrm>
              <a:off x="0" y="0"/>
              <a:ext cx="2855773" cy="586340"/>
            </a:xfrm>
            <a:custGeom>
              <a:avLst/>
              <a:gdLst/>
              <a:ahLst/>
              <a:cxnLst/>
              <a:rect l="l" t="t" r="r" b="b"/>
              <a:pathLst>
                <a:path w="2855773" h="586340">
                  <a:moveTo>
                    <a:pt x="2652573" y="0"/>
                  </a:moveTo>
                  <a:cubicBezTo>
                    <a:pt x="2764797" y="0"/>
                    <a:pt x="2855773" y="131257"/>
                    <a:pt x="2855773" y="293170"/>
                  </a:cubicBezTo>
                  <a:cubicBezTo>
                    <a:pt x="2855773" y="455083"/>
                    <a:pt x="2764797" y="586340"/>
                    <a:pt x="2652573" y="586340"/>
                  </a:cubicBezTo>
                  <a:lnTo>
                    <a:pt x="203200" y="586340"/>
                  </a:lnTo>
                  <a:cubicBezTo>
                    <a:pt x="90976" y="586340"/>
                    <a:pt x="0" y="455083"/>
                    <a:pt x="0" y="293170"/>
                  </a:cubicBezTo>
                  <a:cubicBezTo>
                    <a:pt x="0" y="131257"/>
                    <a:pt x="90976" y="0"/>
                    <a:pt x="203200" y="0"/>
                  </a:cubicBezTo>
                  <a:close/>
                </a:path>
              </a:pathLst>
            </a:custGeom>
            <a:solidFill>
              <a:srgbClr val="F5F5F5"/>
            </a:solidFill>
          </p:spPr>
          <p:txBody>
            <a:bodyPr/>
            <a:lstStyle/>
            <a:p>
              <a:endParaRPr lang="en-US"/>
            </a:p>
          </p:txBody>
        </p:sp>
        <p:sp>
          <p:nvSpPr>
            <p:cNvPr id="7" name="TextBox 7"/>
            <p:cNvSpPr txBox="1"/>
            <p:nvPr/>
          </p:nvSpPr>
          <p:spPr>
            <a:xfrm>
              <a:off x="0" y="-57150"/>
              <a:ext cx="2855773" cy="643490"/>
            </a:xfrm>
            <a:prstGeom prst="rect">
              <a:avLst/>
            </a:prstGeom>
          </p:spPr>
          <p:txBody>
            <a:bodyPr lIns="50800" tIns="50800" rIns="50800" bIns="50800" rtlCol="0" anchor="ctr"/>
            <a:lstStyle/>
            <a:p>
              <a:pPr algn="ctr">
                <a:lnSpc>
                  <a:spcPts val="4200"/>
                </a:lnSpc>
              </a:pPr>
              <a:r>
                <a:rPr lang="en-US" sz="3000" b="1">
                  <a:solidFill>
                    <a:srgbClr val="000000"/>
                  </a:solidFill>
                  <a:latin typeface="Montserrat Bold"/>
                  <a:ea typeface="Montserrat Bold"/>
                  <a:cs typeface="Montserrat Bold"/>
                  <a:sym typeface="Montserrat Bold"/>
                </a:rPr>
                <a:t>Future Steps</a:t>
              </a:r>
              <a:r>
                <a:rPr lang="en-US" sz="3000">
                  <a:solidFill>
                    <a:srgbClr val="000000"/>
                  </a:solidFill>
                  <a:latin typeface="Montserrat"/>
                  <a:ea typeface="Montserrat"/>
                  <a:cs typeface="Montserrat"/>
                  <a:sym typeface="Montserrat"/>
                </a:rPr>
                <a:t>:</a:t>
              </a:r>
            </a:p>
            <a:p>
              <a:pPr marL="539749" lvl="1" indent="-269875" algn="ctr">
                <a:lnSpc>
                  <a:spcPts val="3499"/>
                </a:lnSpc>
                <a:buFont typeface="Arial"/>
                <a:buChar char="•"/>
              </a:pPr>
              <a:r>
                <a:rPr lang="en-US" sz="2499">
                  <a:solidFill>
                    <a:srgbClr val="000000"/>
                  </a:solidFill>
                  <a:latin typeface="Montserrat"/>
                  <a:ea typeface="Montserrat"/>
                  <a:cs typeface="Montserrat"/>
                  <a:sym typeface="Montserrat"/>
                </a:rPr>
                <a:t>Plan to </a:t>
              </a:r>
              <a:r>
                <a:rPr lang="en-US" sz="2499" b="1">
                  <a:solidFill>
                    <a:srgbClr val="000000"/>
                  </a:solidFill>
                  <a:latin typeface="Montserrat Bold"/>
                  <a:ea typeface="Montserrat Bold"/>
                  <a:cs typeface="Montserrat Bold"/>
                  <a:sym typeface="Montserrat Bold"/>
                </a:rPr>
                <a:t>collaborate with MOH and SingHealth</a:t>
              </a:r>
              <a:r>
                <a:rPr lang="en-US" sz="2499">
                  <a:solidFill>
                    <a:srgbClr val="000000"/>
                  </a:solidFill>
                  <a:latin typeface="Montserrat"/>
                  <a:ea typeface="Montserrat"/>
                  <a:cs typeface="Montserrat"/>
                  <a:sym typeface="Montserrat"/>
                </a:rPr>
                <a:t> for more representative data and clinical testing.</a:t>
              </a:r>
            </a:p>
          </p:txBody>
        </p:sp>
      </p:grpSp>
      <p:grpSp>
        <p:nvGrpSpPr>
          <p:cNvPr id="8" name="Group 8"/>
          <p:cNvGrpSpPr/>
          <p:nvPr/>
        </p:nvGrpSpPr>
        <p:grpSpPr>
          <a:xfrm>
            <a:off x="7102516" y="2933832"/>
            <a:ext cx="10843013" cy="2226259"/>
            <a:chOff x="0" y="0"/>
            <a:chExt cx="2855773" cy="586340"/>
          </a:xfrm>
        </p:grpSpPr>
        <p:sp>
          <p:nvSpPr>
            <p:cNvPr id="9" name="Freeform 9"/>
            <p:cNvSpPr/>
            <p:nvPr/>
          </p:nvSpPr>
          <p:spPr>
            <a:xfrm>
              <a:off x="0" y="0"/>
              <a:ext cx="2855773" cy="586340"/>
            </a:xfrm>
            <a:custGeom>
              <a:avLst/>
              <a:gdLst/>
              <a:ahLst/>
              <a:cxnLst/>
              <a:rect l="l" t="t" r="r" b="b"/>
              <a:pathLst>
                <a:path w="2855773" h="586340">
                  <a:moveTo>
                    <a:pt x="2652573" y="0"/>
                  </a:moveTo>
                  <a:cubicBezTo>
                    <a:pt x="2764797" y="0"/>
                    <a:pt x="2855773" y="131257"/>
                    <a:pt x="2855773" y="293170"/>
                  </a:cubicBezTo>
                  <a:cubicBezTo>
                    <a:pt x="2855773" y="455083"/>
                    <a:pt x="2764797" y="586340"/>
                    <a:pt x="2652573" y="586340"/>
                  </a:cubicBezTo>
                  <a:lnTo>
                    <a:pt x="203200" y="586340"/>
                  </a:lnTo>
                  <a:cubicBezTo>
                    <a:pt x="90976" y="586340"/>
                    <a:pt x="0" y="455083"/>
                    <a:pt x="0" y="293170"/>
                  </a:cubicBezTo>
                  <a:cubicBezTo>
                    <a:pt x="0" y="131257"/>
                    <a:pt x="90976" y="0"/>
                    <a:pt x="203200" y="0"/>
                  </a:cubicBezTo>
                  <a:close/>
                </a:path>
              </a:pathLst>
            </a:custGeom>
            <a:solidFill>
              <a:srgbClr val="8BC34A"/>
            </a:solidFill>
          </p:spPr>
          <p:txBody>
            <a:bodyPr/>
            <a:lstStyle/>
            <a:p>
              <a:endParaRPr lang="en-US"/>
            </a:p>
          </p:txBody>
        </p:sp>
        <p:sp>
          <p:nvSpPr>
            <p:cNvPr id="10" name="TextBox 10"/>
            <p:cNvSpPr txBox="1"/>
            <p:nvPr/>
          </p:nvSpPr>
          <p:spPr>
            <a:xfrm>
              <a:off x="0" y="-57150"/>
              <a:ext cx="2855773" cy="643490"/>
            </a:xfrm>
            <a:prstGeom prst="rect">
              <a:avLst/>
            </a:prstGeom>
          </p:spPr>
          <p:txBody>
            <a:bodyPr lIns="50800" tIns="50800" rIns="50800" bIns="50800" rtlCol="0" anchor="ctr"/>
            <a:lstStyle/>
            <a:p>
              <a:pPr algn="ctr">
                <a:lnSpc>
                  <a:spcPts val="4200"/>
                </a:lnSpc>
              </a:pPr>
              <a:r>
                <a:rPr lang="en-US" sz="3000" b="1">
                  <a:solidFill>
                    <a:srgbClr val="000000"/>
                  </a:solidFill>
                  <a:latin typeface="Montserrat Bold"/>
                  <a:ea typeface="Montserrat Bold"/>
                  <a:cs typeface="Montserrat Bold"/>
                  <a:sym typeface="Montserrat Bold"/>
                </a:rPr>
                <a:t>Limitations</a:t>
              </a:r>
              <a:r>
                <a:rPr lang="en-US" sz="3000">
                  <a:solidFill>
                    <a:srgbClr val="000000"/>
                  </a:solidFill>
                  <a:latin typeface="Montserrat"/>
                  <a:ea typeface="Montserrat"/>
                  <a:cs typeface="Montserrat"/>
                  <a:sym typeface="Montserrat"/>
                </a:rPr>
                <a:t>:</a:t>
              </a:r>
            </a:p>
            <a:p>
              <a:pPr marL="539749" lvl="1" indent="-269875" algn="ctr">
                <a:lnSpc>
                  <a:spcPts val="3499"/>
                </a:lnSpc>
                <a:buFont typeface="Arial"/>
                <a:buChar char="•"/>
              </a:pPr>
              <a:r>
                <a:rPr lang="en-US" sz="2499">
                  <a:solidFill>
                    <a:srgbClr val="000000"/>
                  </a:solidFill>
                  <a:latin typeface="Montserrat"/>
                  <a:ea typeface="Montserrat"/>
                  <a:cs typeface="Montserrat"/>
                  <a:sym typeface="Montserrat"/>
                </a:rPr>
                <a:t>Utilized a </a:t>
              </a:r>
              <a:r>
                <a:rPr lang="en-US" sz="2499" b="1">
                  <a:solidFill>
                    <a:srgbClr val="000000"/>
                  </a:solidFill>
                  <a:latin typeface="Montserrat Bold"/>
                  <a:ea typeface="Montserrat Bold"/>
                  <a:cs typeface="Montserrat Bold"/>
                  <a:sym typeface="Montserrat Bold"/>
                </a:rPr>
                <a:t>limited dataset</a:t>
              </a:r>
              <a:r>
                <a:rPr lang="en-US" sz="2499">
                  <a:solidFill>
                    <a:srgbClr val="000000"/>
                  </a:solidFill>
                  <a:latin typeface="Montserrat"/>
                  <a:ea typeface="Montserrat"/>
                  <a:cs typeface="Montserrat"/>
                  <a:sym typeface="Montserrat"/>
                </a:rPr>
                <a:t> from outside Singapore.</a:t>
              </a:r>
            </a:p>
            <a:p>
              <a:pPr marL="539749" lvl="1" indent="-269875" algn="ctr">
                <a:lnSpc>
                  <a:spcPts val="3499"/>
                </a:lnSpc>
                <a:buFont typeface="Arial"/>
                <a:buChar char="•"/>
              </a:pPr>
              <a:r>
                <a:rPr lang="en-US" sz="2499">
                  <a:solidFill>
                    <a:srgbClr val="000000"/>
                  </a:solidFill>
                  <a:latin typeface="Montserrat"/>
                  <a:ea typeface="Montserrat"/>
                  <a:cs typeface="Montserrat"/>
                  <a:sym typeface="Montserrat"/>
                </a:rPr>
                <a:t>Needs a larger </a:t>
              </a:r>
              <a:r>
                <a:rPr lang="en-US" sz="2499" b="1">
                  <a:solidFill>
                    <a:srgbClr val="000000"/>
                  </a:solidFill>
                  <a:latin typeface="Montserrat Bold"/>
                  <a:ea typeface="Montserrat Bold"/>
                  <a:cs typeface="Montserrat Bold"/>
                  <a:sym typeface="Montserrat Bold"/>
                </a:rPr>
                <a:t>validation cohort</a:t>
              </a:r>
              <a:r>
                <a:rPr lang="en-US" sz="2499">
                  <a:solidFill>
                    <a:srgbClr val="000000"/>
                  </a:solidFill>
                  <a:latin typeface="Montserrat"/>
                  <a:ea typeface="Montserrat"/>
                  <a:cs typeface="Montserrat"/>
                  <a:sym typeface="Montserrat"/>
                </a:rPr>
                <a:t> for robust results.</a:t>
              </a:r>
            </a:p>
          </p:txBody>
        </p:sp>
      </p:grpSp>
      <p:grpSp>
        <p:nvGrpSpPr>
          <p:cNvPr id="11" name="Group 11"/>
          <p:cNvGrpSpPr/>
          <p:nvPr/>
        </p:nvGrpSpPr>
        <p:grpSpPr>
          <a:xfrm>
            <a:off x="7102516" y="7317420"/>
            <a:ext cx="10843013" cy="2226259"/>
            <a:chOff x="0" y="0"/>
            <a:chExt cx="2855773" cy="586340"/>
          </a:xfrm>
        </p:grpSpPr>
        <p:sp>
          <p:nvSpPr>
            <p:cNvPr id="12" name="Freeform 12"/>
            <p:cNvSpPr/>
            <p:nvPr/>
          </p:nvSpPr>
          <p:spPr>
            <a:xfrm>
              <a:off x="0" y="0"/>
              <a:ext cx="2855773" cy="586340"/>
            </a:xfrm>
            <a:custGeom>
              <a:avLst/>
              <a:gdLst/>
              <a:ahLst/>
              <a:cxnLst/>
              <a:rect l="l" t="t" r="r" b="b"/>
              <a:pathLst>
                <a:path w="2855773" h="586340">
                  <a:moveTo>
                    <a:pt x="2652573" y="0"/>
                  </a:moveTo>
                  <a:cubicBezTo>
                    <a:pt x="2764797" y="0"/>
                    <a:pt x="2855773" y="131257"/>
                    <a:pt x="2855773" y="293170"/>
                  </a:cubicBezTo>
                  <a:cubicBezTo>
                    <a:pt x="2855773" y="455083"/>
                    <a:pt x="2764797" y="586340"/>
                    <a:pt x="2652573" y="586340"/>
                  </a:cubicBezTo>
                  <a:lnTo>
                    <a:pt x="203200" y="586340"/>
                  </a:lnTo>
                  <a:cubicBezTo>
                    <a:pt x="90976" y="586340"/>
                    <a:pt x="0" y="455083"/>
                    <a:pt x="0" y="293170"/>
                  </a:cubicBezTo>
                  <a:cubicBezTo>
                    <a:pt x="0" y="131257"/>
                    <a:pt x="90976" y="0"/>
                    <a:pt x="203200" y="0"/>
                  </a:cubicBezTo>
                  <a:close/>
                </a:path>
              </a:pathLst>
            </a:custGeom>
            <a:solidFill>
              <a:srgbClr val="68B4BB"/>
            </a:solidFill>
          </p:spPr>
          <p:txBody>
            <a:bodyPr/>
            <a:lstStyle/>
            <a:p>
              <a:endParaRPr lang="en-US"/>
            </a:p>
          </p:txBody>
        </p:sp>
        <p:sp>
          <p:nvSpPr>
            <p:cNvPr id="13" name="TextBox 13"/>
            <p:cNvSpPr txBox="1"/>
            <p:nvPr/>
          </p:nvSpPr>
          <p:spPr>
            <a:xfrm>
              <a:off x="0" y="-57150"/>
              <a:ext cx="2855773" cy="643490"/>
            </a:xfrm>
            <a:prstGeom prst="rect">
              <a:avLst/>
            </a:prstGeom>
          </p:spPr>
          <p:txBody>
            <a:bodyPr lIns="50800" tIns="50800" rIns="50800" bIns="50800" rtlCol="0" anchor="ctr"/>
            <a:lstStyle/>
            <a:p>
              <a:pPr algn="ctr">
                <a:lnSpc>
                  <a:spcPts val="4200"/>
                </a:lnSpc>
              </a:pPr>
              <a:r>
                <a:rPr lang="en-US" sz="3000" b="1">
                  <a:solidFill>
                    <a:srgbClr val="000000"/>
                  </a:solidFill>
                  <a:latin typeface="Montserrat Bold"/>
                  <a:ea typeface="Montserrat Bold"/>
                  <a:cs typeface="Montserrat Bold"/>
                  <a:sym typeface="Montserrat Bold"/>
                </a:rPr>
                <a:t>Overall Impact</a:t>
              </a:r>
              <a:r>
                <a:rPr lang="en-US" sz="3000">
                  <a:solidFill>
                    <a:srgbClr val="000000"/>
                  </a:solidFill>
                  <a:latin typeface="Montserrat"/>
                  <a:ea typeface="Montserrat"/>
                  <a:cs typeface="Montserrat"/>
                  <a:sym typeface="Montserrat"/>
                </a:rPr>
                <a:t>:</a:t>
              </a:r>
            </a:p>
            <a:p>
              <a:pPr marL="539749" lvl="1" indent="-269875" algn="ctr">
                <a:lnSpc>
                  <a:spcPts val="3499"/>
                </a:lnSpc>
                <a:buFont typeface="Arial"/>
                <a:buChar char="•"/>
              </a:pPr>
              <a:r>
                <a:rPr lang="en-US" sz="2499">
                  <a:solidFill>
                    <a:srgbClr val="000000"/>
                  </a:solidFill>
                  <a:latin typeface="Montserrat"/>
                  <a:ea typeface="Montserrat"/>
                  <a:cs typeface="Montserrat"/>
                  <a:sym typeface="Montserrat"/>
                </a:rPr>
                <a:t>This project presents a </a:t>
              </a:r>
              <a:r>
                <a:rPr lang="en-US" sz="2499" b="1">
                  <a:solidFill>
                    <a:srgbClr val="000000"/>
                  </a:solidFill>
                  <a:latin typeface="Montserrat Bold"/>
                  <a:ea typeface="Montserrat Bold"/>
                  <a:cs typeface="Montserrat Bold"/>
                  <a:sym typeface="Montserrat Bold"/>
                </a:rPr>
                <a:t>promising tool</a:t>
              </a:r>
              <a:r>
                <a:rPr lang="en-US" sz="2499">
                  <a:solidFill>
                    <a:srgbClr val="000000"/>
                  </a:solidFill>
                  <a:latin typeface="Montserrat"/>
                  <a:ea typeface="Montserrat"/>
                  <a:cs typeface="Montserrat"/>
                  <a:sym typeface="Montserrat"/>
                </a:rPr>
                <a:t> to support Singapore's diabetes reduction goals, enhancing early detection strategies</a:t>
              </a:r>
            </a:p>
          </p:txBody>
        </p:sp>
      </p:grpSp>
      <p:grpSp>
        <p:nvGrpSpPr>
          <p:cNvPr id="14" name="Group 14"/>
          <p:cNvGrpSpPr/>
          <p:nvPr/>
        </p:nvGrpSpPr>
        <p:grpSpPr>
          <a:xfrm>
            <a:off x="6003229" y="1271059"/>
            <a:ext cx="1099287" cy="1099287"/>
            <a:chOff x="0" y="0"/>
            <a:chExt cx="812800" cy="812800"/>
          </a:xfrm>
        </p:grpSpPr>
        <p:sp>
          <p:nvSpPr>
            <p:cNvPr id="15" name="Freeform 1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A499"/>
            </a:solidFill>
          </p:spPr>
          <p:txBody>
            <a:bodyPr/>
            <a:lstStyle/>
            <a:p>
              <a:endParaRPr lang="en-US"/>
            </a:p>
          </p:txBody>
        </p:sp>
        <p:sp>
          <p:nvSpPr>
            <p:cNvPr id="16" name="TextBox 16"/>
            <p:cNvSpPr txBox="1"/>
            <p:nvPr/>
          </p:nvSpPr>
          <p:spPr>
            <a:xfrm>
              <a:off x="0" y="165100"/>
              <a:ext cx="711200" cy="444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6003229" y="3497318"/>
            <a:ext cx="1099287" cy="1099287"/>
            <a:chOff x="0" y="0"/>
            <a:chExt cx="812800" cy="812800"/>
          </a:xfrm>
        </p:grpSpPr>
        <p:sp>
          <p:nvSpPr>
            <p:cNvPr id="18" name="Freeform 1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BC34A"/>
            </a:solidFill>
          </p:spPr>
          <p:txBody>
            <a:bodyPr/>
            <a:lstStyle/>
            <a:p>
              <a:endParaRPr lang="en-US"/>
            </a:p>
          </p:txBody>
        </p:sp>
        <p:sp>
          <p:nvSpPr>
            <p:cNvPr id="19" name="TextBox 19"/>
            <p:cNvSpPr txBox="1"/>
            <p:nvPr/>
          </p:nvSpPr>
          <p:spPr>
            <a:xfrm>
              <a:off x="0" y="165100"/>
              <a:ext cx="711200" cy="44450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6003229" y="7880906"/>
            <a:ext cx="1099287" cy="1099287"/>
            <a:chOff x="0" y="0"/>
            <a:chExt cx="812800" cy="812800"/>
          </a:xfrm>
        </p:grpSpPr>
        <p:sp>
          <p:nvSpPr>
            <p:cNvPr id="21" name="Freeform 21"/>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68B4BB"/>
            </a:solidFill>
          </p:spPr>
          <p:txBody>
            <a:bodyPr/>
            <a:lstStyle/>
            <a:p>
              <a:endParaRPr lang="en-US"/>
            </a:p>
          </p:txBody>
        </p:sp>
        <p:sp>
          <p:nvSpPr>
            <p:cNvPr id="22" name="TextBox 22"/>
            <p:cNvSpPr txBox="1"/>
            <p:nvPr/>
          </p:nvSpPr>
          <p:spPr>
            <a:xfrm>
              <a:off x="0" y="165100"/>
              <a:ext cx="711200" cy="444500"/>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6003229" y="5885267"/>
            <a:ext cx="1099287" cy="1099287"/>
            <a:chOff x="0" y="0"/>
            <a:chExt cx="812800" cy="812800"/>
          </a:xfrm>
        </p:grpSpPr>
        <p:sp>
          <p:nvSpPr>
            <p:cNvPr id="24" name="Freeform 2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5F5F5"/>
            </a:solidFill>
          </p:spPr>
          <p:txBody>
            <a:bodyPr/>
            <a:lstStyle/>
            <a:p>
              <a:endParaRPr lang="en-US"/>
            </a:p>
          </p:txBody>
        </p:sp>
        <p:sp>
          <p:nvSpPr>
            <p:cNvPr id="25" name="TextBox 25"/>
            <p:cNvSpPr txBox="1"/>
            <p:nvPr/>
          </p:nvSpPr>
          <p:spPr>
            <a:xfrm>
              <a:off x="0" y="165100"/>
              <a:ext cx="711200" cy="444500"/>
            </a:xfrm>
            <a:prstGeom prst="rect">
              <a:avLst/>
            </a:prstGeom>
          </p:spPr>
          <p:txBody>
            <a:bodyPr lIns="50800" tIns="50800" rIns="50800" bIns="50800" rtlCol="0" anchor="ctr"/>
            <a:lstStyle/>
            <a:p>
              <a:pPr algn="ctr">
                <a:lnSpc>
                  <a:spcPts val="3359"/>
                </a:lnSpc>
              </a:pPr>
              <a:endParaRPr/>
            </a:p>
          </p:txBody>
        </p:sp>
      </p:grpSp>
      <p:sp>
        <p:nvSpPr>
          <p:cNvPr id="26" name="TextBox 26"/>
          <p:cNvSpPr txBox="1"/>
          <p:nvPr/>
        </p:nvSpPr>
        <p:spPr>
          <a:xfrm>
            <a:off x="15857759" y="9775515"/>
            <a:ext cx="1179091" cy="403059"/>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Montserrat Medium"/>
                <a:ea typeface="Montserrat Medium"/>
                <a:cs typeface="Montserrat Medium"/>
                <a:sym typeface="Montserrat Medium"/>
              </a:rPr>
              <a:t>DHR</a:t>
            </a:r>
            <a:r>
              <a:rPr lang="en-US" sz="2400" b="1">
                <a:solidFill>
                  <a:srgbClr val="000000"/>
                </a:solidFill>
                <a:latin typeface="Montserrat Medium"/>
                <a:ea typeface="Montserrat Medium"/>
                <a:cs typeface="Montserrat Medium"/>
                <a:sym typeface="Montserrat Medium"/>
              </a:rPr>
              <a:t>U</a:t>
            </a:r>
          </a:p>
        </p:txBody>
      </p:sp>
      <p:grpSp>
        <p:nvGrpSpPr>
          <p:cNvPr id="27" name="Group 27"/>
          <p:cNvGrpSpPr/>
          <p:nvPr/>
        </p:nvGrpSpPr>
        <p:grpSpPr>
          <a:xfrm>
            <a:off x="14970525" y="9734179"/>
            <a:ext cx="3317475" cy="552821"/>
            <a:chOff x="0" y="0"/>
            <a:chExt cx="873738" cy="145599"/>
          </a:xfrm>
        </p:grpSpPr>
        <p:sp>
          <p:nvSpPr>
            <p:cNvPr id="28" name="Freeform 28"/>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29" name="TextBox 29"/>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Dhruv</a:t>
              </a:r>
            </a:p>
          </p:txBody>
        </p:sp>
      </p:grpSp>
      <p:sp>
        <p:nvSpPr>
          <p:cNvPr id="30" name="Freeform 30"/>
          <p:cNvSpPr/>
          <p:nvPr/>
        </p:nvSpPr>
        <p:spPr>
          <a:xfrm>
            <a:off x="460960" y="7386350"/>
            <a:ext cx="3044239" cy="2606335"/>
          </a:xfrm>
          <a:custGeom>
            <a:avLst/>
            <a:gdLst/>
            <a:ahLst/>
            <a:cxnLst/>
            <a:rect l="l" t="t" r="r" b="b"/>
            <a:pathLst>
              <a:path w="2567498" h="2263210">
                <a:moveTo>
                  <a:pt x="0" y="0"/>
                </a:moveTo>
                <a:lnTo>
                  <a:pt x="2567498" y="0"/>
                </a:lnTo>
                <a:lnTo>
                  <a:pt x="2567498" y="2263210"/>
                </a:lnTo>
                <a:lnTo>
                  <a:pt x="0" y="2263210"/>
                </a:lnTo>
                <a:lnTo>
                  <a:pt x="0" y="0"/>
                </a:lnTo>
                <a:close/>
              </a:path>
            </a:pathLst>
          </a:custGeom>
          <a:blipFill>
            <a:blip r:embed="rId3"/>
            <a:stretch>
              <a:fillRect r="-279133"/>
            </a:stretch>
          </a:blipFill>
        </p:spPr>
        <p:txBody>
          <a:bodyPr/>
          <a:lstStyle/>
          <a:p>
            <a:endParaRPr lang="en-US"/>
          </a:p>
        </p:txBody>
      </p:sp>
      <p:sp>
        <p:nvSpPr>
          <p:cNvPr id="31" name="TextBox 31"/>
          <p:cNvSpPr txBox="1"/>
          <p:nvPr/>
        </p:nvSpPr>
        <p:spPr>
          <a:xfrm>
            <a:off x="622453" y="2808762"/>
            <a:ext cx="5285526" cy="37090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KEY FINDINGS AND FUTURE DIRECTIONS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across)">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repeatCount="indefinite" fill="hold" grpId="0" nodeType="clickEffect">
                                  <p:stCondLst>
                                    <p:cond delay="0"/>
                                  </p:stCondLst>
                                  <p:childTnLst>
                                    <p:animRot by="21600000">
                                      <p:cBhvr>
                                        <p:cTn id="11" dur="2000" fill="hold"/>
                                        <p:tgtEl>
                                          <p:spTgt spid="30"/>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heckerboard(across)">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dissolv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AutoShape 2"/>
          <p:cNvSpPr/>
          <p:nvPr/>
        </p:nvSpPr>
        <p:spPr>
          <a:xfrm>
            <a:off x="1028700" y="-158822"/>
            <a:ext cx="21467092" cy="10604645"/>
          </a:xfrm>
          <a:prstGeom prst="rect">
            <a:avLst/>
          </a:prstGeom>
          <a:solidFill>
            <a:srgbClr val="F69200"/>
          </a:solidFill>
        </p:spPr>
        <p:txBody>
          <a:bodyPr/>
          <a:lstStyle/>
          <a:p>
            <a:endParaRPr lang="en-US"/>
          </a:p>
        </p:txBody>
      </p:sp>
      <p:sp>
        <p:nvSpPr>
          <p:cNvPr id="3" name="AutoShape 3"/>
          <p:cNvSpPr/>
          <p:nvPr/>
        </p:nvSpPr>
        <p:spPr>
          <a:xfrm>
            <a:off x="1692385" y="9802869"/>
            <a:ext cx="3235159" cy="0"/>
          </a:xfrm>
          <a:prstGeom prst="line">
            <a:avLst/>
          </a:prstGeom>
          <a:ln w="38100" cap="rnd">
            <a:solidFill>
              <a:srgbClr val="0D4564"/>
            </a:solidFill>
            <a:prstDash val="solid"/>
            <a:headEnd type="none" w="sm" len="sm"/>
            <a:tailEnd type="none" w="sm" len="sm"/>
          </a:ln>
        </p:spPr>
        <p:txBody>
          <a:bodyPr/>
          <a:lstStyle/>
          <a:p>
            <a:endParaRPr lang="en-US"/>
          </a:p>
        </p:txBody>
      </p:sp>
      <p:sp>
        <p:nvSpPr>
          <p:cNvPr id="4" name="TextBox 4"/>
          <p:cNvSpPr txBox="1"/>
          <p:nvPr/>
        </p:nvSpPr>
        <p:spPr>
          <a:xfrm>
            <a:off x="1692385" y="7341413"/>
            <a:ext cx="15012768" cy="1916887"/>
          </a:xfrm>
          <a:prstGeom prst="rect">
            <a:avLst/>
          </a:prstGeom>
        </p:spPr>
        <p:txBody>
          <a:bodyPr lIns="0" tIns="0" rIns="0" bIns="0" rtlCol="0" anchor="t">
            <a:spAutoFit/>
          </a:bodyPr>
          <a:lstStyle/>
          <a:p>
            <a:pPr marL="0" lvl="0" indent="0" algn="l">
              <a:lnSpc>
                <a:spcPts val="7353"/>
              </a:lnSpc>
              <a:spcBef>
                <a:spcPct val="0"/>
              </a:spcBef>
            </a:pPr>
            <a:r>
              <a:rPr lang="en-US" sz="7580" b="1">
                <a:solidFill>
                  <a:srgbClr val="0D4564"/>
                </a:solidFill>
                <a:latin typeface="Montserrat Heavy"/>
                <a:ea typeface="Montserrat Heavy"/>
                <a:cs typeface="Montserrat Heavy"/>
                <a:sym typeface="Montserrat Heavy"/>
              </a:rPr>
              <a:t>THE DIABETIC LANDSCAPE IN SINGAPORE</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AutoShape 2"/>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grpSp>
        <p:nvGrpSpPr>
          <p:cNvPr id="3" name="Group 3"/>
          <p:cNvGrpSpPr/>
          <p:nvPr/>
        </p:nvGrpSpPr>
        <p:grpSpPr>
          <a:xfrm>
            <a:off x="14970525" y="9734179"/>
            <a:ext cx="3317475" cy="552821"/>
            <a:chOff x="0" y="0"/>
            <a:chExt cx="873738" cy="145599"/>
          </a:xfrm>
        </p:grpSpPr>
        <p:sp>
          <p:nvSpPr>
            <p:cNvPr id="4" name="Freeform 4"/>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5" name="TextBox 5"/>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Tsusha</a:t>
              </a:r>
            </a:p>
          </p:txBody>
        </p:sp>
      </p:grpSp>
      <p:sp>
        <p:nvSpPr>
          <p:cNvPr id="6" name="Freeform 6"/>
          <p:cNvSpPr/>
          <p:nvPr/>
        </p:nvSpPr>
        <p:spPr>
          <a:xfrm>
            <a:off x="1028700" y="2503974"/>
            <a:ext cx="5364842" cy="7582815"/>
          </a:xfrm>
          <a:custGeom>
            <a:avLst/>
            <a:gdLst/>
            <a:ahLst/>
            <a:cxnLst/>
            <a:rect l="l" t="t" r="r" b="b"/>
            <a:pathLst>
              <a:path w="5364842" h="7582815">
                <a:moveTo>
                  <a:pt x="0" y="0"/>
                </a:moveTo>
                <a:lnTo>
                  <a:pt x="5364842" y="0"/>
                </a:lnTo>
                <a:lnTo>
                  <a:pt x="5364842" y="7582816"/>
                </a:lnTo>
                <a:lnTo>
                  <a:pt x="0" y="758281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STATE OF DIABETES IN SINGAPORE</a:t>
            </a:r>
          </a:p>
        </p:txBody>
      </p:sp>
      <p:sp>
        <p:nvSpPr>
          <p:cNvPr id="8" name="TextBox 8"/>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KEY STATISTICS, POPULATION IMPACT, EMERGING RISK DRIVERS</a:t>
            </a:r>
          </a:p>
        </p:txBody>
      </p:sp>
      <p:sp>
        <p:nvSpPr>
          <p:cNvPr id="9" name="TextBox 9"/>
          <p:cNvSpPr txBox="1"/>
          <p:nvPr/>
        </p:nvSpPr>
        <p:spPr>
          <a:xfrm>
            <a:off x="6915636" y="5848482"/>
            <a:ext cx="10619889" cy="579120"/>
          </a:xfrm>
          <a:prstGeom prst="rect">
            <a:avLst/>
          </a:prstGeom>
        </p:spPr>
        <p:txBody>
          <a:bodyPr lIns="0" tIns="0" rIns="0" bIns="0" rtlCol="0" anchor="t">
            <a:spAutoFit/>
          </a:bodyPr>
          <a:lstStyle/>
          <a:p>
            <a:pPr algn="l">
              <a:lnSpc>
                <a:spcPts val="4365"/>
              </a:lnSpc>
            </a:pPr>
            <a:r>
              <a:rPr lang="en-US" sz="4500" b="1">
                <a:solidFill>
                  <a:srgbClr val="F69200"/>
                </a:solidFill>
                <a:latin typeface="Montserrat Heavy"/>
                <a:ea typeface="Montserrat Heavy"/>
                <a:cs typeface="Montserrat Heavy"/>
                <a:sym typeface="Montserrat Heavy"/>
              </a:rPr>
              <a:t>IN 2016,</a:t>
            </a:r>
          </a:p>
        </p:txBody>
      </p:sp>
      <p:sp>
        <p:nvSpPr>
          <p:cNvPr id="10" name="TextBox 10"/>
          <p:cNvSpPr txBox="1"/>
          <p:nvPr/>
        </p:nvSpPr>
        <p:spPr>
          <a:xfrm>
            <a:off x="6906111" y="5815788"/>
            <a:ext cx="10638939" cy="2223771"/>
          </a:xfrm>
          <a:prstGeom prst="rect">
            <a:avLst/>
          </a:prstGeom>
        </p:spPr>
        <p:txBody>
          <a:bodyPr lIns="0" tIns="0" rIns="0" bIns="0" rtlCol="0" anchor="t">
            <a:spAutoFit/>
          </a:bodyPr>
          <a:lstStyle/>
          <a:p>
            <a:pPr algn="l">
              <a:lnSpc>
                <a:spcPts val="4479"/>
              </a:lnSpc>
            </a:pPr>
            <a:r>
              <a:rPr lang="en-US" sz="3199">
                <a:solidFill>
                  <a:srgbClr val="FFFFFF"/>
                </a:solidFill>
                <a:latin typeface="Montserrat"/>
                <a:ea typeface="Montserrat"/>
                <a:cs typeface="Montserrat"/>
                <a:sym typeface="Montserrat"/>
              </a:rPr>
              <a:t>                        the “War on Diabetes” initiative underscored Singapore’s commitment to tackling chronic diseases such as type 2 diabetes.</a:t>
            </a:r>
          </a:p>
          <a:p>
            <a:pPr algn="l">
              <a:lnSpc>
                <a:spcPts val="4479"/>
              </a:lnSpc>
            </a:pPr>
            <a:endParaRPr lang="en-US" sz="3199">
              <a:solidFill>
                <a:srgbClr val="FFFFFF"/>
              </a:solidFill>
              <a:latin typeface="Montserrat"/>
              <a:ea typeface="Montserrat"/>
              <a:cs typeface="Montserrat"/>
              <a:sym typeface="Montserrat"/>
            </a:endParaRPr>
          </a:p>
        </p:txBody>
      </p:sp>
      <p:sp>
        <p:nvSpPr>
          <p:cNvPr id="11" name="TextBox 11"/>
          <p:cNvSpPr txBox="1"/>
          <p:nvPr/>
        </p:nvSpPr>
        <p:spPr>
          <a:xfrm>
            <a:off x="6925161" y="7875402"/>
            <a:ext cx="10619889" cy="579120"/>
          </a:xfrm>
          <a:prstGeom prst="rect">
            <a:avLst/>
          </a:prstGeom>
        </p:spPr>
        <p:txBody>
          <a:bodyPr lIns="0" tIns="0" rIns="0" bIns="0" rtlCol="0" anchor="t">
            <a:spAutoFit/>
          </a:bodyPr>
          <a:lstStyle/>
          <a:p>
            <a:pPr algn="l">
              <a:lnSpc>
                <a:spcPts val="4365"/>
              </a:lnSpc>
            </a:pPr>
            <a:r>
              <a:rPr lang="en-US" sz="4500" b="1">
                <a:solidFill>
                  <a:srgbClr val="F69200"/>
                </a:solidFill>
                <a:latin typeface="Montserrat Heavy"/>
                <a:ea typeface="Montserrat Heavy"/>
                <a:cs typeface="Montserrat Heavy"/>
                <a:sym typeface="Montserrat Heavy"/>
              </a:rPr>
              <a:t>IN 2023,</a:t>
            </a:r>
          </a:p>
        </p:txBody>
      </p:sp>
      <p:sp>
        <p:nvSpPr>
          <p:cNvPr id="12" name="TextBox 12"/>
          <p:cNvSpPr txBox="1"/>
          <p:nvPr/>
        </p:nvSpPr>
        <p:spPr>
          <a:xfrm>
            <a:off x="6915636" y="7824734"/>
            <a:ext cx="10629414" cy="2223771"/>
          </a:xfrm>
          <a:prstGeom prst="rect">
            <a:avLst/>
          </a:prstGeom>
        </p:spPr>
        <p:txBody>
          <a:bodyPr lIns="0" tIns="0" rIns="0" bIns="0" rtlCol="0" anchor="t">
            <a:spAutoFit/>
          </a:bodyPr>
          <a:lstStyle/>
          <a:p>
            <a:pPr algn="l">
              <a:lnSpc>
                <a:spcPts val="4479"/>
              </a:lnSpc>
            </a:pPr>
            <a:r>
              <a:rPr lang="en-US" sz="3199">
                <a:solidFill>
                  <a:srgbClr val="FFFFFF"/>
                </a:solidFill>
                <a:latin typeface="Montserrat"/>
                <a:ea typeface="Montserrat"/>
                <a:cs typeface="Montserrat"/>
                <a:sym typeface="Montserrat"/>
              </a:rPr>
              <a:t>                        plans to transition healthcare system from a treatment-based approach to one focused on preventive care</a:t>
            </a:r>
          </a:p>
          <a:p>
            <a:pPr algn="l">
              <a:lnSpc>
                <a:spcPts val="4479"/>
              </a:lnSpc>
            </a:pPr>
            <a:endParaRPr lang="en-US" sz="3199">
              <a:solidFill>
                <a:srgbClr val="FFFFFF"/>
              </a:solidFill>
              <a:latin typeface="Montserrat"/>
              <a:ea typeface="Montserrat"/>
              <a:cs typeface="Montserrat"/>
              <a:sym typeface="Montserrat"/>
            </a:endParaRPr>
          </a:p>
        </p:txBody>
      </p:sp>
      <p:sp>
        <p:nvSpPr>
          <p:cNvPr id="13" name="TextBox 13"/>
          <p:cNvSpPr txBox="1"/>
          <p:nvPr/>
        </p:nvSpPr>
        <p:spPr>
          <a:xfrm>
            <a:off x="6906111" y="2782085"/>
            <a:ext cx="1137795" cy="1560195"/>
          </a:xfrm>
          <a:prstGeom prst="rect">
            <a:avLst/>
          </a:prstGeom>
        </p:spPr>
        <p:txBody>
          <a:bodyPr lIns="0" tIns="0" rIns="0" bIns="0" rtlCol="0" anchor="t">
            <a:spAutoFit/>
          </a:bodyPr>
          <a:lstStyle/>
          <a:p>
            <a:pPr algn="l">
              <a:lnSpc>
                <a:spcPts val="11640"/>
              </a:lnSpc>
            </a:pPr>
            <a:r>
              <a:rPr lang="en-US" sz="12000" b="1">
                <a:solidFill>
                  <a:srgbClr val="F69200"/>
                </a:solidFill>
                <a:latin typeface="Montserrat Heavy"/>
                <a:ea typeface="Montserrat Heavy"/>
                <a:cs typeface="Montserrat Heavy"/>
                <a:sym typeface="Montserrat Heavy"/>
              </a:rPr>
              <a:t>1</a:t>
            </a:r>
          </a:p>
        </p:txBody>
      </p:sp>
      <p:sp>
        <p:nvSpPr>
          <p:cNvPr id="14" name="TextBox 14"/>
          <p:cNvSpPr txBox="1"/>
          <p:nvPr/>
        </p:nvSpPr>
        <p:spPr>
          <a:xfrm>
            <a:off x="7433577" y="2914165"/>
            <a:ext cx="1137795" cy="1952625"/>
          </a:xfrm>
          <a:prstGeom prst="rect">
            <a:avLst/>
          </a:prstGeom>
        </p:spPr>
        <p:txBody>
          <a:bodyPr lIns="0" tIns="0" rIns="0" bIns="0" rtlCol="0" anchor="t">
            <a:spAutoFit/>
          </a:bodyPr>
          <a:lstStyle/>
          <a:p>
            <a:pPr algn="l">
              <a:lnSpc>
                <a:spcPts val="14550"/>
              </a:lnSpc>
            </a:pPr>
            <a:r>
              <a:rPr lang="en-US" sz="15000" b="1">
                <a:solidFill>
                  <a:srgbClr val="F69200"/>
                </a:solidFill>
                <a:latin typeface="Montserrat Heavy"/>
                <a:ea typeface="Montserrat Heavy"/>
                <a:cs typeface="Montserrat Heavy"/>
                <a:sym typeface="Montserrat Heavy"/>
              </a:rPr>
              <a:t>/</a:t>
            </a:r>
          </a:p>
        </p:txBody>
      </p:sp>
      <p:sp>
        <p:nvSpPr>
          <p:cNvPr id="15" name="TextBox 15"/>
          <p:cNvSpPr txBox="1"/>
          <p:nvPr/>
        </p:nvSpPr>
        <p:spPr>
          <a:xfrm>
            <a:off x="8078674" y="3448182"/>
            <a:ext cx="1137795" cy="2211071"/>
          </a:xfrm>
          <a:prstGeom prst="rect">
            <a:avLst/>
          </a:prstGeom>
        </p:spPr>
        <p:txBody>
          <a:bodyPr lIns="0" tIns="0" rIns="0" bIns="0" rtlCol="0" anchor="t">
            <a:spAutoFit/>
          </a:bodyPr>
          <a:lstStyle/>
          <a:p>
            <a:pPr algn="l">
              <a:lnSpc>
                <a:spcPts val="16490"/>
              </a:lnSpc>
            </a:pPr>
            <a:r>
              <a:rPr lang="en-US" sz="17000" b="1">
                <a:solidFill>
                  <a:srgbClr val="F69200"/>
                </a:solidFill>
                <a:latin typeface="Montserrat Heavy"/>
                <a:ea typeface="Montserrat Heavy"/>
                <a:cs typeface="Montserrat Heavy"/>
                <a:sym typeface="Montserrat Heavy"/>
              </a:rPr>
              <a:t>3</a:t>
            </a:r>
          </a:p>
        </p:txBody>
      </p:sp>
      <p:sp>
        <p:nvSpPr>
          <p:cNvPr id="16" name="TextBox 16"/>
          <p:cNvSpPr txBox="1"/>
          <p:nvPr/>
        </p:nvSpPr>
        <p:spPr>
          <a:xfrm>
            <a:off x="9587944" y="2933383"/>
            <a:ext cx="7947581" cy="856615"/>
          </a:xfrm>
          <a:prstGeom prst="rect">
            <a:avLst/>
          </a:prstGeom>
        </p:spPr>
        <p:txBody>
          <a:bodyPr lIns="0" tIns="0" rIns="0" bIns="0" rtlCol="0" anchor="t">
            <a:spAutoFit/>
          </a:bodyPr>
          <a:lstStyle/>
          <a:p>
            <a:pPr algn="l">
              <a:lnSpc>
                <a:spcPts val="6305"/>
              </a:lnSpc>
            </a:pPr>
            <a:r>
              <a:rPr lang="en-US" sz="6500" b="1">
                <a:solidFill>
                  <a:srgbClr val="FFE1B5"/>
                </a:solidFill>
                <a:latin typeface="Montserrat Bold"/>
                <a:ea typeface="Montserrat Bold"/>
                <a:cs typeface="Montserrat Bold"/>
                <a:sym typeface="Montserrat Bold"/>
              </a:rPr>
              <a:t>SINGAPOREANS</a:t>
            </a:r>
          </a:p>
        </p:txBody>
      </p:sp>
      <p:sp>
        <p:nvSpPr>
          <p:cNvPr id="17" name="TextBox 17"/>
          <p:cNvSpPr txBox="1"/>
          <p:nvPr/>
        </p:nvSpPr>
        <p:spPr>
          <a:xfrm>
            <a:off x="9597469" y="4059687"/>
            <a:ext cx="7661831" cy="883285"/>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AT RISK OF DEVELOPING DIABETES IN THEIR LIFETIME</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a:off x="1796180" y="5143500"/>
            <a:ext cx="5989306" cy="3982132"/>
          </a:xfrm>
          <a:custGeom>
            <a:avLst/>
            <a:gdLst/>
            <a:ahLst/>
            <a:cxnLst/>
            <a:rect l="l" t="t" r="r" b="b"/>
            <a:pathLst>
              <a:path w="5989306" h="3982132">
                <a:moveTo>
                  <a:pt x="0" y="0"/>
                </a:moveTo>
                <a:lnTo>
                  <a:pt x="5989307" y="0"/>
                </a:lnTo>
                <a:lnTo>
                  <a:pt x="5989307" y="3982132"/>
                </a:lnTo>
                <a:lnTo>
                  <a:pt x="0" y="3982132"/>
                </a:lnTo>
                <a:lnTo>
                  <a:pt x="0" y="0"/>
                </a:lnTo>
                <a:close/>
              </a:path>
            </a:pathLst>
          </a:custGeom>
          <a:blipFill>
            <a:blip r:embed="rId3"/>
            <a:stretch>
              <a:fillRect l="-22818" t="-36121" r="-21987"/>
            </a:stretch>
          </a:blipFill>
        </p:spPr>
        <p:txBody>
          <a:bodyPr/>
          <a:lstStyle/>
          <a:p>
            <a:endParaRPr lang="en-US"/>
          </a:p>
        </p:txBody>
      </p:sp>
      <p:sp>
        <p:nvSpPr>
          <p:cNvPr id="3" name="Freeform 3"/>
          <p:cNvSpPr/>
          <p:nvPr/>
        </p:nvSpPr>
        <p:spPr>
          <a:xfrm>
            <a:off x="8164438" y="5143500"/>
            <a:ext cx="5659655" cy="4867090"/>
          </a:xfrm>
          <a:custGeom>
            <a:avLst/>
            <a:gdLst/>
            <a:ahLst/>
            <a:cxnLst/>
            <a:rect l="l" t="t" r="r" b="b"/>
            <a:pathLst>
              <a:path w="5659655" h="4867090">
                <a:moveTo>
                  <a:pt x="0" y="0"/>
                </a:moveTo>
                <a:lnTo>
                  <a:pt x="5659655" y="0"/>
                </a:lnTo>
                <a:lnTo>
                  <a:pt x="5659655" y="4867090"/>
                </a:lnTo>
                <a:lnTo>
                  <a:pt x="0" y="4867090"/>
                </a:lnTo>
                <a:lnTo>
                  <a:pt x="0" y="0"/>
                </a:lnTo>
                <a:close/>
              </a:path>
            </a:pathLst>
          </a:custGeom>
          <a:blipFill>
            <a:blip r:embed="rId4"/>
            <a:stretch>
              <a:fillRect l="-3298"/>
            </a:stretch>
          </a:blipFill>
        </p:spPr>
        <p:txBody>
          <a:bodyPr/>
          <a:lstStyle/>
          <a:p>
            <a:endParaRPr lang="en-US"/>
          </a:p>
        </p:txBody>
      </p:sp>
      <p:sp>
        <p:nvSpPr>
          <p:cNvPr id="4" name="TextBox 4"/>
          <p:cNvSpPr txBox="1"/>
          <p:nvPr/>
        </p:nvSpPr>
        <p:spPr>
          <a:xfrm>
            <a:off x="1028700" y="2438911"/>
            <a:ext cx="16230600" cy="30829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FFFFFF"/>
                </a:solidFill>
                <a:latin typeface="Montserrat"/>
                <a:ea typeface="Montserrat"/>
                <a:cs typeface="Montserrat"/>
                <a:sym typeface="Montserrat"/>
              </a:rPr>
              <a:t>Current screening tools (like the Diabetes Risk Assessment) have limited accuracy and rely heavily on self-reported data.</a:t>
            </a:r>
          </a:p>
          <a:p>
            <a:pPr marL="755651" lvl="1" indent="-377825" algn="l">
              <a:lnSpc>
                <a:spcPts val="4900"/>
              </a:lnSpc>
              <a:buFont typeface="Arial"/>
              <a:buChar char="•"/>
            </a:pPr>
            <a:r>
              <a:rPr lang="en-US" sz="3500">
                <a:solidFill>
                  <a:srgbClr val="FFFFFF"/>
                </a:solidFill>
                <a:latin typeface="Montserrat"/>
                <a:ea typeface="Montserrat"/>
                <a:cs typeface="Montserrat"/>
                <a:sym typeface="Montserrat"/>
              </a:rPr>
              <a:t>As a result, many at-risk individuals remain undiagnosed until later stages.</a:t>
            </a:r>
          </a:p>
          <a:p>
            <a:pPr algn="l">
              <a:lnSpc>
                <a:spcPts val="4900"/>
              </a:lnSpc>
            </a:pPr>
            <a:endParaRPr lang="en-US" sz="3500">
              <a:solidFill>
                <a:srgbClr val="FFFFFF"/>
              </a:solidFill>
              <a:latin typeface="Montserrat"/>
              <a:ea typeface="Montserrat"/>
              <a:cs typeface="Montserrat"/>
              <a:sym typeface="Montserrat"/>
            </a:endParaRPr>
          </a:p>
        </p:txBody>
      </p:sp>
      <p:grpSp>
        <p:nvGrpSpPr>
          <p:cNvPr id="5" name="Group 5"/>
          <p:cNvGrpSpPr/>
          <p:nvPr/>
        </p:nvGrpSpPr>
        <p:grpSpPr>
          <a:xfrm>
            <a:off x="14970525" y="9734179"/>
            <a:ext cx="3317475" cy="552821"/>
            <a:chOff x="0" y="0"/>
            <a:chExt cx="873738" cy="145599"/>
          </a:xfrm>
        </p:grpSpPr>
        <p:sp>
          <p:nvSpPr>
            <p:cNvPr id="6" name="Freeform 6"/>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7" name="TextBox 7"/>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Tsusha</a:t>
              </a:r>
            </a:p>
          </p:txBody>
        </p:sp>
      </p:grpSp>
      <p:sp>
        <p:nvSpPr>
          <p:cNvPr id="8" name="AutoShape 8"/>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9" name="TextBox 9"/>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ADDRESSING THE DIABETES CARE GAP</a:t>
            </a:r>
          </a:p>
        </p:txBody>
      </p:sp>
      <p:sp>
        <p:nvSpPr>
          <p:cNvPr id="10" name="TextBox 10"/>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WHERE PREVENTION CAN BE STRENGTHENED</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Freeform 2"/>
          <p:cNvSpPr/>
          <p:nvPr/>
        </p:nvSpPr>
        <p:spPr>
          <a:xfrm rot="7555312">
            <a:off x="1991959" y="6705102"/>
            <a:ext cx="2077527" cy="4682950"/>
          </a:xfrm>
          <a:custGeom>
            <a:avLst/>
            <a:gdLst/>
            <a:ahLst/>
            <a:cxnLst/>
            <a:rect l="l" t="t" r="r" b="b"/>
            <a:pathLst>
              <a:path w="2077527" h="4682950">
                <a:moveTo>
                  <a:pt x="0" y="0"/>
                </a:moveTo>
                <a:lnTo>
                  <a:pt x="2077527" y="0"/>
                </a:lnTo>
                <a:lnTo>
                  <a:pt x="2077527" y="4682950"/>
                </a:lnTo>
                <a:lnTo>
                  <a:pt x="0" y="4682950"/>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25132" y="3252805"/>
            <a:ext cx="2374140" cy="5351544"/>
          </a:xfrm>
          <a:custGeom>
            <a:avLst/>
            <a:gdLst/>
            <a:ahLst/>
            <a:cxnLst/>
            <a:rect l="l" t="t" r="r" b="b"/>
            <a:pathLst>
              <a:path w="2374140" h="5351544">
                <a:moveTo>
                  <a:pt x="0" y="0"/>
                </a:moveTo>
                <a:lnTo>
                  <a:pt x="2374139" y="0"/>
                </a:lnTo>
                <a:lnTo>
                  <a:pt x="2374139" y="5351544"/>
                </a:lnTo>
                <a:lnTo>
                  <a:pt x="0" y="5351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498755" y="2721888"/>
            <a:ext cx="13760545" cy="2903805"/>
          </a:xfrm>
          <a:prstGeom prst="rect">
            <a:avLst/>
          </a:prstGeom>
        </p:spPr>
        <p:txBody>
          <a:bodyPr lIns="0" tIns="0" rIns="0" bIns="0" rtlCol="0" anchor="t">
            <a:spAutoFit/>
          </a:bodyPr>
          <a:lstStyle/>
          <a:p>
            <a:pPr algn="l">
              <a:lnSpc>
                <a:spcPts val="5847"/>
              </a:lnSpc>
            </a:pPr>
            <a:r>
              <a:rPr lang="en-US" sz="4176">
                <a:solidFill>
                  <a:srgbClr val="FFFFFF"/>
                </a:solidFill>
                <a:latin typeface="Montserrat"/>
                <a:ea typeface="Montserrat"/>
                <a:cs typeface="Montserrat"/>
                <a:sym typeface="Montserrat"/>
              </a:rPr>
              <a:t>To develop a predictive machine learning model to assist medical professionals in identifying patients at high risk for diabetes.</a:t>
            </a:r>
          </a:p>
          <a:p>
            <a:pPr algn="l">
              <a:lnSpc>
                <a:spcPts val="5847"/>
              </a:lnSpc>
            </a:pPr>
            <a:endParaRPr lang="en-US" sz="4176">
              <a:solidFill>
                <a:srgbClr val="FFFFFF"/>
              </a:solidFill>
              <a:latin typeface="Montserrat"/>
              <a:ea typeface="Montserrat"/>
              <a:cs typeface="Montserrat"/>
              <a:sym typeface="Montserrat"/>
            </a:endParaRPr>
          </a:p>
        </p:txBody>
      </p:sp>
      <p:sp>
        <p:nvSpPr>
          <p:cNvPr id="5" name="AutoShape 5"/>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6" name="TextBox 6"/>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DEFINING THE PROBLEM</a:t>
            </a:r>
          </a:p>
        </p:txBody>
      </p:sp>
      <p:sp>
        <p:nvSpPr>
          <p:cNvPr id="7" name="TextBox 7"/>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NEED FOR A ROBUST DETECTION METHOD OF EARLY INTERVENTION</a:t>
            </a:r>
          </a:p>
        </p:txBody>
      </p:sp>
      <p:grpSp>
        <p:nvGrpSpPr>
          <p:cNvPr id="8" name="Group 8"/>
          <p:cNvGrpSpPr/>
          <p:nvPr/>
        </p:nvGrpSpPr>
        <p:grpSpPr>
          <a:xfrm>
            <a:off x="14970525" y="9734179"/>
            <a:ext cx="3317475" cy="552821"/>
            <a:chOff x="0" y="0"/>
            <a:chExt cx="873738" cy="145599"/>
          </a:xfrm>
        </p:grpSpPr>
        <p:sp>
          <p:nvSpPr>
            <p:cNvPr id="9" name="Freeform 9"/>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10" name="TextBox 10"/>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Dhruv</a:t>
              </a:r>
            </a:p>
          </p:txBody>
        </p:sp>
      </p:grpSp>
      <p:grpSp>
        <p:nvGrpSpPr>
          <p:cNvPr id="11" name="Group 11"/>
          <p:cNvGrpSpPr/>
          <p:nvPr/>
        </p:nvGrpSpPr>
        <p:grpSpPr>
          <a:xfrm>
            <a:off x="11614055" y="5508059"/>
            <a:ext cx="5645245" cy="3206406"/>
            <a:chOff x="0" y="0"/>
            <a:chExt cx="7526993" cy="4275208"/>
          </a:xfrm>
        </p:grpSpPr>
        <p:sp>
          <p:nvSpPr>
            <p:cNvPr id="12" name="TextBox 12"/>
            <p:cNvSpPr txBox="1"/>
            <p:nvPr/>
          </p:nvSpPr>
          <p:spPr>
            <a:xfrm>
              <a:off x="0" y="763658"/>
              <a:ext cx="7526993" cy="3511550"/>
            </a:xfrm>
            <a:prstGeom prst="rect">
              <a:avLst/>
            </a:prstGeom>
          </p:spPr>
          <p:txBody>
            <a:bodyPr lIns="0" tIns="0" rIns="0" bIns="0" rtlCol="0" anchor="t">
              <a:spAutoFit/>
            </a:bodyPr>
            <a:lstStyle/>
            <a:p>
              <a:pPr algn="l">
                <a:lnSpc>
                  <a:spcPts val="4200"/>
                </a:lnSpc>
              </a:pPr>
              <a:r>
                <a:rPr lang="en-US" sz="3000" b="1">
                  <a:solidFill>
                    <a:srgbClr val="FFFFFF"/>
                  </a:solidFill>
                  <a:latin typeface="Montserrat Medium"/>
                  <a:ea typeface="Montserrat Medium"/>
                  <a:cs typeface="Montserrat Medium"/>
                  <a:sym typeface="Montserrat Medium"/>
                </a:rPr>
                <a:t>The model will integrate clinical indicators (e.g., blood glucose, HbA1c), along with demographic and lifestyle-related factors.</a:t>
              </a:r>
            </a:p>
          </p:txBody>
        </p:sp>
        <p:sp>
          <p:nvSpPr>
            <p:cNvPr id="13" name="TextBox 13"/>
            <p:cNvSpPr txBox="1"/>
            <p:nvPr/>
          </p:nvSpPr>
          <p:spPr>
            <a:xfrm>
              <a:off x="0" y="-57150"/>
              <a:ext cx="4823547" cy="666750"/>
            </a:xfrm>
            <a:prstGeom prst="rect">
              <a:avLst/>
            </a:prstGeom>
          </p:spPr>
          <p:txBody>
            <a:bodyPr lIns="0" tIns="0" rIns="0" bIns="0" rtlCol="0" anchor="t">
              <a:spAutoFit/>
            </a:bodyPr>
            <a:lstStyle/>
            <a:p>
              <a:pPr algn="l">
                <a:lnSpc>
                  <a:spcPts val="4200"/>
                </a:lnSpc>
              </a:pPr>
              <a:r>
                <a:rPr lang="en-US" sz="3000" b="1">
                  <a:solidFill>
                    <a:srgbClr val="FFFFFF"/>
                  </a:solidFill>
                  <a:latin typeface="Montserrat Bold"/>
                  <a:ea typeface="Montserrat Bold"/>
                  <a:cs typeface="Montserrat Bold"/>
                  <a:sym typeface="Montserrat Bold"/>
                </a:rPr>
                <a:t>Goal 2</a:t>
              </a:r>
            </a:p>
          </p:txBody>
        </p:sp>
      </p:grpSp>
      <p:grpSp>
        <p:nvGrpSpPr>
          <p:cNvPr id="14" name="Group 14"/>
          <p:cNvGrpSpPr/>
          <p:nvPr/>
        </p:nvGrpSpPr>
        <p:grpSpPr>
          <a:xfrm>
            <a:off x="4733783" y="5508059"/>
            <a:ext cx="6711881" cy="3206406"/>
            <a:chOff x="0" y="0"/>
            <a:chExt cx="8949175" cy="4275208"/>
          </a:xfrm>
        </p:grpSpPr>
        <p:sp>
          <p:nvSpPr>
            <p:cNvPr id="15" name="TextBox 15"/>
            <p:cNvSpPr txBox="1"/>
            <p:nvPr/>
          </p:nvSpPr>
          <p:spPr>
            <a:xfrm>
              <a:off x="0" y="-57150"/>
              <a:ext cx="5264217" cy="666750"/>
            </a:xfrm>
            <a:prstGeom prst="rect">
              <a:avLst/>
            </a:prstGeom>
          </p:spPr>
          <p:txBody>
            <a:bodyPr lIns="0" tIns="0" rIns="0" bIns="0" rtlCol="0" anchor="t">
              <a:spAutoFit/>
            </a:bodyPr>
            <a:lstStyle/>
            <a:p>
              <a:pPr algn="l">
                <a:lnSpc>
                  <a:spcPts val="4200"/>
                </a:lnSpc>
              </a:pPr>
              <a:r>
                <a:rPr lang="en-US" sz="3000" b="1">
                  <a:solidFill>
                    <a:srgbClr val="FFFFFF"/>
                  </a:solidFill>
                  <a:latin typeface="Montserrat Bold"/>
                  <a:ea typeface="Montserrat Bold"/>
                  <a:cs typeface="Montserrat Bold"/>
                  <a:sym typeface="Montserrat Bold"/>
                </a:rPr>
                <a:t>Goal 1</a:t>
              </a:r>
            </a:p>
          </p:txBody>
        </p:sp>
        <p:sp>
          <p:nvSpPr>
            <p:cNvPr id="16" name="TextBox 16"/>
            <p:cNvSpPr txBox="1"/>
            <p:nvPr/>
          </p:nvSpPr>
          <p:spPr>
            <a:xfrm>
              <a:off x="0" y="763658"/>
              <a:ext cx="8949175" cy="3511550"/>
            </a:xfrm>
            <a:prstGeom prst="rect">
              <a:avLst/>
            </a:prstGeom>
          </p:spPr>
          <p:txBody>
            <a:bodyPr lIns="0" tIns="0" rIns="0" bIns="0" rtlCol="0" anchor="t">
              <a:spAutoFit/>
            </a:bodyPr>
            <a:lstStyle/>
            <a:p>
              <a:pPr algn="l">
                <a:lnSpc>
                  <a:spcPts val="4200"/>
                </a:lnSpc>
              </a:pPr>
              <a:r>
                <a:rPr lang="en-US" sz="3000" b="1">
                  <a:solidFill>
                    <a:srgbClr val="FFFFFF"/>
                  </a:solidFill>
                  <a:latin typeface="Montserrat Medium"/>
                  <a:ea typeface="Montserrat Medium"/>
                  <a:cs typeface="Montserrat Medium"/>
                  <a:sym typeface="Montserrat Medium"/>
                </a:rPr>
                <a:t>Rising diabetes rates place growing pressure on healthcare resources. Early prevention through an accessible yet precise method necessary.</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sp>
        <p:nvSpPr>
          <p:cNvPr id="2" name="AutoShape 2"/>
          <p:cNvSpPr/>
          <p:nvPr/>
        </p:nvSpPr>
        <p:spPr>
          <a:xfrm>
            <a:off x="1028700" y="-158822"/>
            <a:ext cx="21467092" cy="10604645"/>
          </a:xfrm>
          <a:prstGeom prst="rect">
            <a:avLst/>
          </a:prstGeom>
          <a:solidFill>
            <a:srgbClr val="F69200"/>
          </a:solidFill>
        </p:spPr>
        <p:txBody>
          <a:bodyPr/>
          <a:lstStyle/>
          <a:p>
            <a:endParaRPr lang="en-US"/>
          </a:p>
        </p:txBody>
      </p:sp>
      <p:sp>
        <p:nvSpPr>
          <p:cNvPr id="3" name="AutoShape 3"/>
          <p:cNvSpPr/>
          <p:nvPr/>
        </p:nvSpPr>
        <p:spPr>
          <a:xfrm>
            <a:off x="1692385" y="9802869"/>
            <a:ext cx="3235159" cy="0"/>
          </a:xfrm>
          <a:prstGeom prst="line">
            <a:avLst/>
          </a:prstGeom>
          <a:ln w="38100" cap="rnd">
            <a:solidFill>
              <a:srgbClr val="0D4564"/>
            </a:solidFill>
            <a:prstDash val="solid"/>
            <a:headEnd type="none" w="sm" len="sm"/>
            <a:tailEnd type="none" w="sm" len="sm"/>
          </a:ln>
        </p:spPr>
        <p:txBody>
          <a:bodyPr/>
          <a:lstStyle/>
          <a:p>
            <a:endParaRPr lang="en-US"/>
          </a:p>
        </p:txBody>
      </p:sp>
      <p:sp>
        <p:nvSpPr>
          <p:cNvPr id="4" name="TextBox 4"/>
          <p:cNvSpPr txBox="1"/>
          <p:nvPr/>
        </p:nvSpPr>
        <p:spPr>
          <a:xfrm>
            <a:off x="1692385" y="6407963"/>
            <a:ext cx="17311962" cy="2850337"/>
          </a:xfrm>
          <a:prstGeom prst="rect">
            <a:avLst/>
          </a:prstGeom>
        </p:spPr>
        <p:txBody>
          <a:bodyPr lIns="0" tIns="0" rIns="0" bIns="0" rtlCol="0" anchor="t">
            <a:spAutoFit/>
          </a:bodyPr>
          <a:lstStyle/>
          <a:p>
            <a:pPr algn="l">
              <a:lnSpc>
                <a:spcPts val="7353"/>
              </a:lnSpc>
            </a:pPr>
            <a:r>
              <a:rPr lang="en-US" sz="7580" b="1">
                <a:solidFill>
                  <a:srgbClr val="0D4564"/>
                </a:solidFill>
                <a:latin typeface="Montserrat Heavy"/>
                <a:ea typeface="Montserrat Heavy"/>
                <a:cs typeface="Montserrat Heavy"/>
                <a:sym typeface="Montserrat Heavy"/>
              </a:rPr>
              <a:t>PREDICTIVE MODELS </a:t>
            </a:r>
          </a:p>
          <a:p>
            <a:pPr algn="l">
              <a:lnSpc>
                <a:spcPts val="7353"/>
              </a:lnSpc>
            </a:pPr>
            <a:r>
              <a:rPr lang="en-US" sz="7580" b="1">
                <a:solidFill>
                  <a:srgbClr val="0D4564"/>
                </a:solidFill>
                <a:latin typeface="Montserrat Heavy"/>
                <a:ea typeface="Montserrat Heavy"/>
                <a:cs typeface="Montserrat Heavy"/>
                <a:sym typeface="Montserrat Heavy"/>
              </a:rPr>
              <a:t>FOR DIABETES AS </a:t>
            </a:r>
          </a:p>
          <a:p>
            <a:pPr marL="0" lvl="0" indent="0" algn="l">
              <a:lnSpc>
                <a:spcPts val="7353"/>
              </a:lnSpc>
              <a:spcBef>
                <a:spcPct val="0"/>
              </a:spcBef>
            </a:pPr>
            <a:r>
              <a:rPr lang="en-US" sz="7580" b="1">
                <a:solidFill>
                  <a:srgbClr val="0D4564"/>
                </a:solidFill>
                <a:latin typeface="Montserrat Heavy"/>
                <a:ea typeface="Montserrat Heavy"/>
                <a:cs typeface="Montserrat Heavy"/>
                <a:sym typeface="Montserrat Heavy"/>
              </a:rPr>
              <a:t>PROOF-OF CONCEPT</a:t>
            </a:r>
          </a:p>
        </p:txBody>
      </p:sp>
      <p:grpSp>
        <p:nvGrpSpPr>
          <p:cNvPr id="5" name="Group 8">
            <a:extLst>
              <a:ext uri="{FF2B5EF4-FFF2-40B4-BE49-F238E27FC236}">
                <a16:creationId xmlns:a16="http://schemas.microsoft.com/office/drawing/2014/main" id="{064C3698-995D-564C-663C-668F68A562F8}"/>
              </a:ext>
            </a:extLst>
          </p:cNvPr>
          <p:cNvGrpSpPr/>
          <p:nvPr/>
        </p:nvGrpSpPr>
        <p:grpSpPr>
          <a:xfrm>
            <a:off x="15163800" y="9860019"/>
            <a:ext cx="3317475" cy="552821"/>
            <a:chOff x="0" y="0"/>
            <a:chExt cx="873738" cy="145599"/>
          </a:xfrm>
        </p:grpSpPr>
        <p:sp>
          <p:nvSpPr>
            <p:cNvPr id="6" name="Freeform 9">
              <a:extLst>
                <a:ext uri="{FF2B5EF4-FFF2-40B4-BE49-F238E27FC236}">
                  <a16:creationId xmlns:a16="http://schemas.microsoft.com/office/drawing/2014/main" id="{9D62F97E-6856-5DA5-A3A3-D8B90B4F2ED6}"/>
                </a:ext>
              </a:extLst>
            </p:cNvPr>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7" name="TextBox 10">
              <a:extLst>
                <a:ext uri="{FF2B5EF4-FFF2-40B4-BE49-F238E27FC236}">
                  <a16:creationId xmlns:a16="http://schemas.microsoft.com/office/drawing/2014/main" id="{A85A4FE9-5D85-D41B-ADEC-753A7A1EB1D5}"/>
                </a:ext>
              </a:extLst>
            </p:cNvPr>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Dhruv</a:t>
              </a: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grpSp>
        <p:nvGrpSpPr>
          <p:cNvPr id="2" name="Group 2"/>
          <p:cNvGrpSpPr/>
          <p:nvPr/>
        </p:nvGrpSpPr>
        <p:grpSpPr>
          <a:xfrm>
            <a:off x="9694297" y="3089453"/>
            <a:ext cx="7243411" cy="2770605"/>
            <a:chOff x="0" y="0"/>
            <a:chExt cx="9657882" cy="3694140"/>
          </a:xfrm>
        </p:grpSpPr>
        <p:sp>
          <p:nvSpPr>
            <p:cNvPr id="3" name="Freeform 3"/>
            <p:cNvSpPr/>
            <p:nvPr/>
          </p:nvSpPr>
          <p:spPr>
            <a:xfrm>
              <a:off x="0" y="0"/>
              <a:ext cx="9657882" cy="3694140"/>
            </a:xfrm>
            <a:custGeom>
              <a:avLst/>
              <a:gdLst/>
              <a:ahLst/>
              <a:cxnLst/>
              <a:rect l="l" t="t" r="r" b="b"/>
              <a:pathLst>
                <a:path w="9657882" h="3694140">
                  <a:moveTo>
                    <a:pt x="0" y="0"/>
                  </a:moveTo>
                  <a:lnTo>
                    <a:pt x="9657882" y="0"/>
                  </a:lnTo>
                  <a:lnTo>
                    <a:pt x="9657882" y="3694140"/>
                  </a:lnTo>
                  <a:lnTo>
                    <a:pt x="0" y="3694140"/>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7292867" y="120684"/>
              <a:ext cx="2365014" cy="1905290"/>
              <a:chOff x="0" y="0"/>
              <a:chExt cx="486910" cy="392262"/>
            </a:xfrm>
          </p:grpSpPr>
          <p:sp>
            <p:nvSpPr>
              <p:cNvPr id="5" name="Freeform 5"/>
              <p:cNvSpPr/>
              <p:nvPr/>
            </p:nvSpPr>
            <p:spPr>
              <a:xfrm>
                <a:off x="0" y="0"/>
                <a:ext cx="486910" cy="392262"/>
              </a:xfrm>
              <a:custGeom>
                <a:avLst/>
                <a:gdLst/>
                <a:ahLst/>
                <a:cxnLst/>
                <a:rect l="l" t="t" r="r" b="b"/>
                <a:pathLst>
                  <a:path w="486910" h="392262">
                    <a:moveTo>
                      <a:pt x="0" y="0"/>
                    </a:moveTo>
                    <a:lnTo>
                      <a:pt x="486910" y="0"/>
                    </a:lnTo>
                    <a:lnTo>
                      <a:pt x="486910" y="392262"/>
                    </a:lnTo>
                    <a:lnTo>
                      <a:pt x="0" y="392262"/>
                    </a:lnTo>
                    <a:close/>
                  </a:path>
                </a:pathLst>
              </a:custGeom>
              <a:solidFill>
                <a:srgbClr val="000000">
                  <a:alpha val="0"/>
                </a:srgbClr>
              </a:solidFill>
              <a:ln w="38100" cap="sq">
                <a:solidFill>
                  <a:srgbClr val="CC3E3E"/>
                </a:solidFill>
                <a:prstDash val="solid"/>
                <a:miter/>
              </a:ln>
            </p:spPr>
            <p:txBody>
              <a:bodyPr/>
              <a:lstStyle/>
              <a:p>
                <a:endParaRPr lang="en-US"/>
              </a:p>
            </p:txBody>
          </p:sp>
          <p:sp>
            <p:nvSpPr>
              <p:cNvPr id="6" name="TextBox 6"/>
              <p:cNvSpPr txBox="1"/>
              <p:nvPr/>
            </p:nvSpPr>
            <p:spPr>
              <a:xfrm>
                <a:off x="0" y="-38100"/>
                <a:ext cx="486910" cy="430362"/>
              </a:xfrm>
              <a:prstGeom prst="rect">
                <a:avLst/>
              </a:prstGeom>
            </p:spPr>
            <p:txBody>
              <a:bodyPr lIns="50800" tIns="50800" rIns="50800" bIns="50800" rtlCol="0" anchor="ctr"/>
              <a:lstStyle/>
              <a:p>
                <a:pPr algn="ctr">
                  <a:lnSpc>
                    <a:spcPts val="3360"/>
                  </a:lnSpc>
                </a:pPr>
                <a:endParaRPr/>
              </a:p>
            </p:txBody>
          </p:sp>
        </p:grpSp>
      </p:grpSp>
      <p:grpSp>
        <p:nvGrpSpPr>
          <p:cNvPr id="7" name="Group 7"/>
          <p:cNvGrpSpPr/>
          <p:nvPr/>
        </p:nvGrpSpPr>
        <p:grpSpPr>
          <a:xfrm>
            <a:off x="9694297" y="6389127"/>
            <a:ext cx="7243411" cy="3065652"/>
            <a:chOff x="0" y="0"/>
            <a:chExt cx="9657882" cy="4087536"/>
          </a:xfrm>
        </p:grpSpPr>
        <p:sp>
          <p:nvSpPr>
            <p:cNvPr id="8" name="Freeform 8"/>
            <p:cNvSpPr/>
            <p:nvPr/>
          </p:nvSpPr>
          <p:spPr>
            <a:xfrm>
              <a:off x="0" y="0"/>
              <a:ext cx="9657882" cy="4087536"/>
            </a:xfrm>
            <a:custGeom>
              <a:avLst/>
              <a:gdLst/>
              <a:ahLst/>
              <a:cxnLst/>
              <a:rect l="l" t="t" r="r" b="b"/>
              <a:pathLst>
                <a:path w="9657882" h="4087536">
                  <a:moveTo>
                    <a:pt x="0" y="0"/>
                  </a:moveTo>
                  <a:lnTo>
                    <a:pt x="9657882" y="0"/>
                  </a:lnTo>
                  <a:lnTo>
                    <a:pt x="9657882" y="4087536"/>
                  </a:lnTo>
                  <a:lnTo>
                    <a:pt x="0" y="4087536"/>
                  </a:lnTo>
                  <a:lnTo>
                    <a:pt x="0" y="0"/>
                  </a:lnTo>
                  <a:close/>
                </a:path>
              </a:pathLst>
            </a:custGeom>
            <a:blipFill>
              <a:blip r:embed="rId3"/>
              <a:stretch>
                <a:fillRect/>
              </a:stretch>
            </a:blipFill>
          </p:spPr>
          <p:txBody>
            <a:bodyPr/>
            <a:lstStyle/>
            <a:p>
              <a:endParaRPr lang="en-US"/>
            </a:p>
          </p:txBody>
        </p:sp>
        <p:grpSp>
          <p:nvGrpSpPr>
            <p:cNvPr id="9" name="Group 9"/>
            <p:cNvGrpSpPr/>
            <p:nvPr/>
          </p:nvGrpSpPr>
          <p:grpSpPr>
            <a:xfrm>
              <a:off x="6605158" y="128869"/>
              <a:ext cx="1870216" cy="1718058"/>
              <a:chOff x="0" y="0"/>
              <a:chExt cx="385041" cy="353715"/>
            </a:xfrm>
          </p:grpSpPr>
          <p:sp>
            <p:nvSpPr>
              <p:cNvPr id="10" name="Freeform 10"/>
              <p:cNvSpPr/>
              <p:nvPr/>
            </p:nvSpPr>
            <p:spPr>
              <a:xfrm>
                <a:off x="0" y="0"/>
                <a:ext cx="385041" cy="353715"/>
              </a:xfrm>
              <a:custGeom>
                <a:avLst/>
                <a:gdLst/>
                <a:ahLst/>
                <a:cxnLst/>
                <a:rect l="l" t="t" r="r" b="b"/>
                <a:pathLst>
                  <a:path w="385041" h="353715">
                    <a:moveTo>
                      <a:pt x="0" y="0"/>
                    </a:moveTo>
                    <a:lnTo>
                      <a:pt x="385041" y="0"/>
                    </a:lnTo>
                    <a:lnTo>
                      <a:pt x="385041" y="353715"/>
                    </a:lnTo>
                    <a:lnTo>
                      <a:pt x="0" y="353715"/>
                    </a:lnTo>
                    <a:close/>
                  </a:path>
                </a:pathLst>
              </a:custGeom>
              <a:solidFill>
                <a:srgbClr val="000000">
                  <a:alpha val="0"/>
                </a:srgbClr>
              </a:solidFill>
              <a:ln w="38100" cap="sq">
                <a:solidFill>
                  <a:srgbClr val="CC3E3E"/>
                </a:solidFill>
                <a:prstDash val="solid"/>
                <a:miter/>
              </a:ln>
            </p:spPr>
            <p:txBody>
              <a:bodyPr/>
              <a:lstStyle/>
              <a:p>
                <a:endParaRPr lang="en-US"/>
              </a:p>
            </p:txBody>
          </p:sp>
          <p:sp>
            <p:nvSpPr>
              <p:cNvPr id="11" name="TextBox 11"/>
              <p:cNvSpPr txBox="1"/>
              <p:nvPr/>
            </p:nvSpPr>
            <p:spPr>
              <a:xfrm>
                <a:off x="0" y="-38100"/>
                <a:ext cx="385041" cy="391815"/>
              </a:xfrm>
              <a:prstGeom prst="rect">
                <a:avLst/>
              </a:prstGeom>
            </p:spPr>
            <p:txBody>
              <a:bodyPr lIns="50800" tIns="50800" rIns="50800" bIns="50800" rtlCol="0" anchor="ctr"/>
              <a:lstStyle/>
              <a:p>
                <a:pPr algn="ctr">
                  <a:lnSpc>
                    <a:spcPts val="3360"/>
                  </a:lnSpc>
                </a:pPr>
                <a:endParaRPr/>
              </a:p>
            </p:txBody>
          </p:sp>
        </p:grpSp>
      </p:grpSp>
      <p:sp>
        <p:nvSpPr>
          <p:cNvPr id="12" name="Freeform 12"/>
          <p:cNvSpPr/>
          <p:nvPr/>
        </p:nvSpPr>
        <p:spPr>
          <a:xfrm>
            <a:off x="-368202" y="2957206"/>
            <a:ext cx="1205004" cy="6497573"/>
          </a:xfrm>
          <a:custGeom>
            <a:avLst/>
            <a:gdLst/>
            <a:ahLst/>
            <a:cxnLst/>
            <a:rect l="l" t="t" r="r" b="b"/>
            <a:pathLst>
              <a:path w="1205004" h="6497573">
                <a:moveTo>
                  <a:pt x="0" y="0"/>
                </a:moveTo>
                <a:lnTo>
                  <a:pt x="1205005" y="0"/>
                </a:lnTo>
                <a:lnTo>
                  <a:pt x="1205005" y="6497573"/>
                </a:lnTo>
                <a:lnTo>
                  <a:pt x="0" y="64975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13" name="Table 13"/>
          <p:cNvGraphicFramePr>
            <a:graphicFrameLocks noGrp="1"/>
          </p:cNvGraphicFramePr>
          <p:nvPr/>
        </p:nvGraphicFramePr>
        <p:xfrm>
          <a:off x="1511464" y="2910787"/>
          <a:ext cx="7812963" cy="6543993"/>
        </p:xfrm>
        <a:graphic>
          <a:graphicData uri="http://schemas.openxmlformats.org/drawingml/2006/table">
            <a:tbl>
              <a:tblPr/>
              <a:tblGrid>
                <a:gridCol w="3656380">
                  <a:extLst>
                    <a:ext uri="{9D8B030D-6E8A-4147-A177-3AD203B41FA5}">
                      <a16:colId xmlns:a16="http://schemas.microsoft.com/office/drawing/2014/main" val="20000"/>
                    </a:ext>
                  </a:extLst>
                </a:gridCol>
                <a:gridCol w="4156583">
                  <a:extLst>
                    <a:ext uri="{9D8B030D-6E8A-4147-A177-3AD203B41FA5}">
                      <a16:colId xmlns:a16="http://schemas.microsoft.com/office/drawing/2014/main" val="20001"/>
                    </a:ext>
                  </a:extLst>
                </a:gridCol>
              </a:tblGrid>
              <a:tr h="919755">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Variable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C5EA1"/>
                    </a:solidFill>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Description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C5EA1"/>
                    </a:solidFill>
                  </a:tcPr>
                </a:tc>
                <a:extLst>
                  <a:ext uri="{0D108BD9-81ED-4DB2-BD59-A6C34878D82A}">
                    <a16:rowId xmlns:a16="http://schemas.microsoft.com/office/drawing/2014/main" val="10000"/>
                  </a:ext>
                </a:extLst>
              </a:tr>
              <a:tr h="1178755">
                <a:tc>
                  <a:txBody>
                    <a:bodyPr/>
                    <a:lstStyle/>
                    <a:p>
                      <a:pPr algn="ctr">
                        <a:lnSpc>
                          <a:spcPts val="2800"/>
                        </a:lnSpc>
                        <a:defRPr/>
                      </a:pPr>
                      <a:r>
                        <a:rPr lang="en-US" sz="2000" b="1">
                          <a:solidFill>
                            <a:srgbClr val="FFFFFF"/>
                          </a:solidFill>
                          <a:latin typeface="Montserrat Bold"/>
                          <a:ea typeface="Montserrat Bold"/>
                          <a:cs typeface="Montserrat Bold"/>
                          <a:sym typeface="Montserrat Bold"/>
                        </a:rPr>
                        <a:t>Gender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ea typeface="Montserrat"/>
                          <a:cs typeface="Montserrat"/>
                          <a:sym typeface="Montserrat"/>
                        </a:rPr>
                        <a:t>Three categories: </a:t>
                      </a:r>
                      <a:endParaRPr lang="en-US" sz="1100"/>
                    </a:p>
                    <a:p>
                      <a:pPr algn="ctr">
                        <a:lnSpc>
                          <a:spcPts val="2800"/>
                        </a:lnSpc>
                      </a:pPr>
                      <a:r>
                        <a:rPr lang="en-US" sz="2000">
                          <a:solidFill>
                            <a:srgbClr val="FFFFFF"/>
                          </a:solidFill>
                          <a:latin typeface="Montserrat"/>
                          <a:ea typeface="Montserrat"/>
                          <a:cs typeface="Montserrat"/>
                          <a:sym typeface="Montserrat"/>
                        </a:rPr>
                        <a:t>male, female, other</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78436">
                <a:tc>
                  <a:txBody>
                    <a:bodyPr/>
                    <a:lstStyle/>
                    <a:p>
                      <a:pPr algn="ctr">
                        <a:lnSpc>
                          <a:spcPts val="2800"/>
                        </a:lnSpc>
                        <a:defRPr/>
                      </a:pPr>
                      <a:r>
                        <a:rPr lang="en-US" sz="2000" b="1">
                          <a:solidFill>
                            <a:srgbClr val="FFFFFF"/>
                          </a:solidFill>
                          <a:latin typeface="Montserrat Bold"/>
                          <a:ea typeface="Montserrat Bold"/>
                          <a:cs typeface="Montserrat Bold"/>
                          <a:sym typeface="Montserrat Bold"/>
                        </a:rPr>
                        <a:t>Age, BMI, HbA1c, blood glucose level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ea typeface="Montserrat"/>
                          <a:cs typeface="Montserrat"/>
                          <a:sym typeface="Montserrat"/>
                        </a:rPr>
                        <a:t>Numerical variables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241903">
                <a:tc>
                  <a:txBody>
                    <a:bodyPr/>
                    <a:lstStyle/>
                    <a:p>
                      <a:pPr algn="ctr">
                        <a:lnSpc>
                          <a:spcPts val="2800"/>
                        </a:lnSpc>
                        <a:defRPr/>
                      </a:pPr>
                      <a:r>
                        <a:rPr lang="en-US" sz="2000" b="1">
                          <a:solidFill>
                            <a:srgbClr val="FFFFFF"/>
                          </a:solidFill>
                          <a:latin typeface="Montserrat Bold"/>
                          <a:ea typeface="Montserrat Bold"/>
                          <a:cs typeface="Montserrat Bold"/>
                          <a:sym typeface="Montserrat Bold"/>
                        </a:rPr>
                        <a:t>Hypertension, heart disease, </a:t>
                      </a:r>
                      <a:r>
                        <a:rPr lang="en-US" sz="2000" b="1">
                          <a:solidFill>
                            <a:srgbClr val="F69200"/>
                          </a:solidFill>
                          <a:latin typeface="Montserrat Bold"/>
                          <a:ea typeface="Montserrat Bold"/>
                          <a:cs typeface="Montserrat Bold"/>
                          <a:sym typeface="Montserrat Bold"/>
                        </a:rPr>
                        <a:t>diabetes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431801" lvl="1" indent="-215900" algn="l">
                        <a:lnSpc>
                          <a:spcPts val="2800"/>
                        </a:lnSpc>
                        <a:buFont typeface="Arial"/>
                        <a:buChar char="•"/>
                        <a:defRPr/>
                      </a:pPr>
                      <a:r>
                        <a:rPr lang="en-US" sz="2000">
                          <a:solidFill>
                            <a:srgbClr val="FFFFFF"/>
                          </a:solidFill>
                          <a:latin typeface="Montserrat"/>
                          <a:ea typeface="Montserrat"/>
                          <a:cs typeface="Montserrat"/>
                          <a:sym typeface="Montserrat"/>
                        </a:rPr>
                        <a:t>“0” represents patients without the disease</a:t>
                      </a:r>
                      <a:endParaRPr lang="en-US" sz="1100"/>
                    </a:p>
                    <a:p>
                      <a:pPr marL="431801" lvl="1" indent="-215900" algn="l">
                        <a:lnSpc>
                          <a:spcPts val="2800"/>
                        </a:lnSpc>
                        <a:buFont typeface="Arial"/>
                        <a:buChar char="•"/>
                      </a:pPr>
                      <a:r>
                        <a:rPr lang="en-US" sz="2000">
                          <a:solidFill>
                            <a:srgbClr val="FFFFFF"/>
                          </a:solidFill>
                          <a:latin typeface="Montserrat"/>
                          <a:ea typeface="Montserrat"/>
                          <a:cs typeface="Montserrat"/>
                          <a:sym typeface="Montserrat"/>
                        </a:rPr>
                        <a:t>“1” represents patients diagnosed with the disease</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5144">
                <a:tc>
                  <a:txBody>
                    <a:bodyPr/>
                    <a:lstStyle/>
                    <a:p>
                      <a:pPr algn="ctr">
                        <a:lnSpc>
                          <a:spcPts val="2800"/>
                        </a:lnSpc>
                        <a:defRPr/>
                      </a:pPr>
                      <a:r>
                        <a:rPr lang="en-US" sz="2000" b="1">
                          <a:solidFill>
                            <a:srgbClr val="FFFFFF"/>
                          </a:solidFill>
                          <a:latin typeface="Montserrat Bold"/>
                          <a:ea typeface="Montserrat Bold"/>
                          <a:cs typeface="Montserrat Bold"/>
                          <a:sym typeface="Montserrat Bold"/>
                        </a:rPr>
                        <a:t>Smoking history*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Montserrat"/>
                          <a:ea typeface="Montserrat"/>
                          <a:cs typeface="Montserrat"/>
                          <a:sym typeface="Montserrat"/>
                        </a:rPr>
                        <a:t>Categorical variables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4" name="TextBox 14"/>
          <p:cNvSpPr txBox="1"/>
          <p:nvPr/>
        </p:nvSpPr>
        <p:spPr>
          <a:xfrm>
            <a:off x="9505335" y="2260139"/>
            <a:ext cx="7545135" cy="692150"/>
          </a:xfrm>
          <a:prstGeom prst="rect">
            <a:avLst/>
          </a:prstGeom>
        </p:spPr>
        <p:txBody>
          <a:bodyPr lIns="0" tIns="0" rIns="0" bIns="0" rtlCol="0" anchor="t">
            <a:spAutoFit/>
          </a:bodyPr>
          <a:lstStyle/>
          <a:p>
            <a:pPr algn="just">
              <a:lnSpc>
                <a:spcPts val="2800"/>
              </a:lnSpc>
            </a:pPr>
            <a:r>
              <a:rPr lang="en-US" sz="2000" b="1">
                <a:solidFill>
                  <a:srgbClr val="FFFFFF"/>
                </a:solidFill>
                <a:latin typeface="Montserrat Bold"/>
                <a:ea typeface="Montserrat Bold"/>
                <a:cs typeface="Montserrat Bold"/>
                <a:sym typeface="Montserrat Bold"/>
              </a:rPr>
              <a:t>*Under smoking history</a:t>
            </a:r>
            <a:r>
              <a:rPr lang="en-US" sz="2000">
                <a:solidFill>
                  <a:srgbClr val="FFFFFF"/>
                </a:solidFill>
                <a:latin typeface="Montserrat"/>
                <a:ea typeface="Montserrat"/>
                <a:cs typeface="Montserrat"/>
                <a:sym typeface="Montserrat"/>
              </a:rPr>
              <a:t>:</a:t>
            </a:r>
          </a:p>
          <a:p>
            <a:pPr marL="431801" lvl="1" indent="-215900" algn="just">
              <a:lnSpc>
                <a:spcPts val="2800"/>
              </a:lnSpc>
              <a:buFont typeface="Arial"/>
              <a:buChar char="•"/>
            </a:pPr>
            <a:r>
              <a:rPr lang="en-US" sz="2000">
                <a:solidFill>
                  <a:srgbClr val="FFFFFF"/>
                </a:solidFill>
                <a:latin typeface="Montserrat"/>
                <a:ea typeface="Montserrat"/>
                <a:cs typeface="Montserrat"/>
                <a:sym typeface="Montserrat"/>
              </a:rPr>
              <a:t>“ever”, “former”, “not current” were reclassified to “past”</a:t>
            </a:r>
          </a:p>
        </p:txBody>
      </p:sp>
      <p:grpSp>
        <p:nvGrpSpPr>
          <p:cNvPr id="15" name="Group 15"/>
          <p:cNvGrpSpPr/>
          <p:nvPr/>
        </p:nvGrpSpPr>
        <p:grpSpPr>
          <a:xfrm>
            <a:off x="14970525" y="9734179"/>
            <a:ext cx="3317475" cy="552821"/>
            <a:chOff x="0" y="0"/>
            <a:chExt cx="873738" cy="145599"/>
          </a:xfrm>
        </p:grpSpPr>
        <p:sp>
          <p:nvSpPr>
            <p:cNvPr id="16" name="Freeform 16"/>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17" name="TextBox 17"/>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Jun Hao</a:t>
              </a:r>
            </a:p>
          </p:txBody>
        </p:sp>
      </p:grpSp>
      <p:sp>
        <p:nvSpPr>
          <p:cNvPr id="18" name="AutoShape 18"/>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19" name="TextBox 19"/>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OVERVIEW OF DATASET</a:t>
            </a:r>
          </a:p>
        </p:txBody>
      </p:sp>
      <p:sp>
        <p:nvSpPr>
          <p:cNvPr id="20" name="TextBox 20"/>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UNDERSTANDING THE DATA POINTS </a:t>
            </a:r>
          </a:p>
        </p:txBody>
      </p:sp>
      <p:grpSp>
        <p:nvGrpSpPr>
          <p:cNvPr id="21" name="Group 21"/>
          <p:cNvGrpSpPr/>
          <p:nvPr/>
        </p:nvGrpSpPr>
        <p:grpSpPr>
          <a:xfrm rot="-2795424">
            <a:off x="13070757" y="5708857"/>
            <a:ext cx="490492" cy="512291"/>
            <a:chOff x="0" y="0"/>
            <a:chExt cx="571500" cy="596900"/>
          </a:xfrm>
        </p:grpSpPr>
        <p:sp>
          <p:nvSpPr>
            <p:cNvPr id="22" name="Freeform 22"/>
            <p:cNvSpPr/>
            <p:nvPr/>
          </p:nvSpPr>
          <p:spPr>
            <a:xfrm>
              <a:off x="0" y="0"/>
              <a:ext cx="571500" cy="596900"/>
            </a:xfrm>
            <a:custGeom>
              <a:avLst/>
              <a:gdLst/>
              <a:ahLst/>
              <a:cxnLst/>
              <a:rect l="l" t="t" r="r" b="b"/>
              <a:pathLst>
                <a:path w="571500" h="596900">
                  <a:moveTo>
                    <a:pt x="571500" y="596900"/>
                  </a:moveTo>
                  <a:lnTo>
                    <a:pt x="0" y="596900"/>
                  </a:lnTo>
                  <a:lnTo>
                    <a:pt x="0" y="0"/>
                  </a:lnTo>
                  <a:lnTo>
                    <a:pt x="571500" y="596900"/>
                  </a:lnTo>
                  <a:close/>
                </a:path>
              </a:pathLst>
            </a:custGeom>
            <a:solidFill>
              <a:srgbClr val="F69200"/>
            </a:solidFill>
          </p:spPr>
          <p:txBody>
            <a:bodyPr/>
            <a:lstStyle/>
            <a:p>
              <a:endParaRPr lang="en-US"/>
            </a:p>
          </p:txBody>
        </p:sp>
        <p:sp>
          <p:nvSpPr>
            <p:cNvPr id="23" name="TextBox 23"/>
            <p:cNvSpPr txBox="1"/>
            <p:nvPr/>
          </p:nvSpPr>
          <p:spPr>
            <a:xfrm>
              <a:off x="0" y="260350"/>
              <a:ext cx="285750" cy="335280"/>
            </a:xfrm>
            <a:prstGeom prst="rect">
              <a:avLst/>
            </a:prstGeom>
          </p:spPr>
          <p:txBody>
            <a:bodyPr lIns="50800" tIns="50800" rIns="50800" bIns="50800" rtlCol="0" anchor="ctr"/>
            <a:lstStyle/>
            <a:p>
              <a:pPr algn="ctr">
                <a:lnSpc>
                  <a:spcPts val="3359"/>
                </a:lnSpc>
              </a:pPr>
              <a:endParaRPr/>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456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632992"/>
            <a:ext cx="8796049" cy="3429737"/>
            <a:chOff x="0" y="0"/>
            <a:chExt cx="11728065" cy="4572982"/>
          </a:xfrm>
        </p:grpSpPr>
        <p:sp>
          <p:nvSpPr>
            <p:cNvPr id="3" name="Freeform 3"/>
            <p:cNvSpPr/>
            <p:nvPr/>
          </p:nvSpPr>
          <p:spPr>
            <a:xfrm>
              <a:off x="0" y="0"/>
              <a:ext cx="6631082" cy="4572982"/>
            </a:xfrm>
            <a:custGeom>
              <a:avLst/>
              <a:gdLst/>
              <a:ahLst/>
              <a:cxnLst/>
              <a:rect l="l" t="t" r="r" b="b"/>
              <a:pathLst>
                <a:path w="6631082" h="4572982">
                  <a:moveTo>
                    <a:pt x="0" y="0"/>
                  </a:moveTo>
                  <a:lnTo>
                    <a:pt x="6631082" y="0"/>
                  </a:lnTo>
                  <a:lnTo>
                    <a:pt x="6631082" y="4572982"/>
                  </a:lnTo>
                  <a:lnTo>
                    <a:pt x="0" y="4572982"/>
                  </a:lnTo>
                  <a:lnTo>
                    <a:pt x="0" y="0"/>
                  </a:lnTo>
                  <a:close/>
                </a:path>
              </a:pathLst>
            </a:custGeom>
            <a:blipFill>
              <a:blip r:embed="rId2"/>
              <a:stretch>
                <a:fillRect r="-2808"/>
              </a:stretch>
            </a:blipFill>
          </p:spPr>
          <p:txBody>
            <a:bodyPr/>
            <a:lstStyle/>
            <a:p>
              <a:endParaRPr lang="en-US"/>
            </a:p>
          </p:txBody>
        </p:sp>
        <p:sp>
          <p:nvSpPr>
            <p:cNvPr id="4" name="TextBox 4"/>
            <p:cNvSpPr txBox="1"/>
            <p:nvPr/>
          </p:nvSpPr>
          <p:spPr>
            <a:xfrm>
              <a:off x="6840482" y="751908"/>
              <a:ext cx="4887583" cy="3012017"/>
            </a:xfrm>
            <a:prstGeom prst="rect">
              <a:avLst/>
            </a:prstGeom>
          </p:spPr>
          <p:txBody>
            <a:bodyPr lIns="0" tIns="0" rIns="0" bIns="0" rtlCol="0" anchor="t">
              <a:spAutoFit/>
            </a:bodyPr>
            <a:lstStyle/>
            <a:p>
              <a:pPr algn="l">
                <a:lnSpc>
                  <a:spcPts val="4200"/>
                </a:lnSpc>
              </a:pPr>
              <a:r>
                <a:rPr lang="en-US" sz="3000" b="1">
                  <a:solidFill>
                    <a:srgbClr val="FFFFFF"/>
                  </a:solidFill>
                  <a:latin typeface="Montserrat Bold"/>
                  <a:ea typeface="Montserrat Bold"/>
                  <a:cs typeface="Montserrat Bold"/>
                  <a:sym typeface="Montserrat Bold"/>
                </a:rPr>
                <a:t>Age &amp; diabetes</a:t>
              </a:r>
              <a:r>
                <a:rPr lang="en-US" sz="3000">
                  <a:solidFill>
                    <a:srgbClr val="FFFFFF"/>
                  </a:solidFill>
                  <a:latin typeface="Montserrat"/>
                  <a:ea typeface="Montserrat"/>
                  <a:cs typeface="Montserrat"/>
                  <a:sym typeface="Montserrat"/>
                </a:rPr>
                <a:t>:</a:t>
              </a:r>
            </a:p>
            <a:p>
              <a:pPr algn="l">
                <a:lnSpc>
                  <a:spcPts val="3499"/>
                </a:lnSpc>
              </a:pPr>
              <a:r>
                <a:rPr lang="en-US" sz="2499">
                  <a:solidFill>
                    <a:srgbClr val="FFFFFF"/>
                  </a:solidFill>
                  <a:latin typeface="Montserrat"/>
                  <a:ea typeface="Montserrat"/>
                  <a:cs typeface="Montserrat"/>
                  <a:sym typeface="Montserrat"/>
                </a:rPr>
                <a:t>Diabetes risk </a:t>
              </a:r>
              <a:r>
                <a:rPr lang="en-US" sz="2499" b="1">
                  <a:solidFill>
                    <a:srgbClr val="F69200"/>
                  </a:solidFill>
                  <a:latin typeface="Montserrat Bold"/>
                  <a:ea typeface="Montserrat Bold"/>
                  <a:cs typeface="Montserrat Bold"/>
                  <a:sym typeface="Montserrat Bold"/>
                </a:rPr>
                <a:t>increases with age</a:t>
              </a:r>
              <a:r>
                <a:rPr lang="en-US" sz="2499">
                  <a:solidFill>
                    <a:srgbClr val="FFFFFF"/>
                  </a:solidFill>
                  <a:latin typeface="Montserrat"/>
                  <a:ea typeface="Montserrat"/>
                  <a:cs typeface="Montserrat"/>
                  <a:sym typeface="Montserrat"/>
                </a:rPr>
                <a:t>; only rare cases occur in younger people</a:t>
              </a:r>
            </a:p>
          </p:txBody>
        </p:sp>
      </p:grpSp>
      <p:grpSp>
        <p:nvGrpSpPr>
          <p:cNvPr id="5" name="Group 5"/>
          <p:cNvGrpSpPr/>
          <p:nvPr/>
        </p:nvGrpSpPr>
        <p:grpSpPr>
          <a:xfrm>
            <a:off x="1028700" y="6429812"/>
            <a:ext cx="8400278" cy="3429737"/>
            <a:chOff x="0" y="0"/>
            <a:chExt cx="11200371" cy="4572982"/>
          </a:xfrm>
        </p:grpSpPr>
        <p:sp>
          <p:nvSpPr>
            <p:cNvPr id="6" name="Freeform 6"/>
            <p:cNvSpPr/>
            <p:nvPr/>
          </p:nvSpPr>
          <p:spPr>
            <a:xfrm>
              <a:off x="0" y="0"/>
              <a:ext cx="6631082" cy="4572982"/>
            </a:xfrm>
            <a:custGeom>
              <a:avLst/>
              <a:gdLst/>
              <a:ahLst/>
              <a:cxnLst/>
              <a:rect l="l" t="t" r="r" b="b"/>
              <a:pathLst>
                <a:path w="6631082" h="4572982">
                  <a:moveTo>
                    <a:pt x="0" y="0"/>
                  </a:moveTo>
                  <a:lnTo>
                    <a:pt x="6631082" y="0"/>
                  </a:lnTo>
                  <a:lnTo>
                    <a:pt x="6631082" y="4572982"/>
                  </a:lnTo>
                  <a:lnTo>
                    <a:pt x="0" y="4572982"/>
                  </a:lnTo>
                  <a:lnTo>
                    <a:pt x="0" y="0"/>
                  </a:lnTo>
                  <a:close/>
                </a:path>
              </a:pathLst>
            </a:custGeom>
            <a:blipFill>
              <a:blip r:embed="rId3"/>
              <a:stretch>
                <a:fillRect r="-2808"/>
              </a:stretch>
            </a:blipFill>
          </p:spPr>
          <p:txBody>
            <a:bodyPr/>
            <a:lstStyle/>
            <a:p>
              <a:endParaRPr lang="en-US"/>
            </a:p>
          </p:txBody>
        </p:sp>
        <p:sp>
          <p:nvSpPr>
            <p:cNvPr id="7" name="TextBox 7"/>
            <p:cNvSpPr txBox="1"/>
            <p:nvPr/>
          </p:nvSpPr>
          <p:spPr>
            <a:xfrm>
              <a:off x="6840482" y="459808"/>
              <a:ext cx="4359889" cy="3012017"/>
            </a:xfrm>
            <a:prstGeom prst="rect">
              <a:avLst/>
            </a:prstGeom>
          </p:spPr>
          <p:txBody>
            <a:bodyPr lIns="0" tIns="0" rIns="0" bIns="0" rtlCol="0" anchor="t">
              <a:spAutoFit/>
            </a:bodyPr>
            <a:lstStyle/>
            <a:p>
              <a:pPr algn="l">
                <a:lnSpc>
                  <a:spcPts val="4200"/>
                </a:lnSpc>
              </a:pPr>
              <a:r>
                <a:rPr lang="en-US" sz="3000" b="1">
                  <a:solidFill>
                    <a:srgbClr val="FFFFFF"/>
                  </a:solidFill>
                  <a:latin typeface="Montserrat Bold"/>
                  <a:ea typeface="Montserrat Bold"/>
                  <a:cs typeface="Montserrat Bold"/>
                  <a:sym typeface="Montserrat Bold"/>
                </a:rPr>
                <a:t>BMI &amp; diabetes</a:t>
              </a:r>
              <a:r>
                <a:rPr lang="en-US" sz="3000">
                  <a:solidFill>
                    <a:srgbClr val="FFFFFF"/>
                  </a:solidFill>
                  <a:latin typeface="Montserrat"/>
                  <a:ea typeface="Montserrat"/>
                  <a:cs typeface="Montserrat"/>
                  <a:sym typeface="Montserrat"/>
                </a:rPr>
                <a:t>:</a:t>
              </a:r>
            </a:p>
            <a:p>
              <a:pPr algn="l">
                <a:lnSpc>
                  <a:spcPts val="3499"/>
                </a:lnSpc>
              </a:pPr>
              <a:r>
                <a:rPr lang="en-US" sz="2499" b="1">
                  <a:solidFill>
                    <a:srgbClr val="F69200"/>
                  </a:solidFill>
                  <a:latin typeface="Montserrat Bold"/>
                  <a:ea typeface="Montserrat Bold"/>
                  <a:cs typeface="Montserrat Bold"/>
                  <a:sym typeface="Montserrat Bold"/>
                </a:rPr>
                <a:t>Higher BMI is strongly associated</a:t>
              </a:r>
              <a:r>
                <a:rPr lang="en-US" sz="2499">
                  <a:solidFill>
                    <a:srgbClr val="FFFFFF"/>
                  </a:solidFill>
                  <a:latin typeface="Montserrat"/>
                  <a:ea typeface="Montserrat"/>
                  <a:cs typeface="Montserrat"/>
                  <a:sym typeface="Montserrat"/>
                </a:rPr>
                <a:t> with greater diabetes risk</a:t>
              </a:r>
            </a:p>
          </p:txBody>
        </p:sp>
      </p:grpSp>
      <p:grpSp>
        <p:nvGrpSpPr>
          <p:cNvPr id="8" name="Group 8"/>
          <p:cNvGrpSpPr/>
          <p:nvPr/>
        </p:nvGrpSpPr>
        <p:grpSpPr>
          <a:xfrm>
            <a:off x="9731626" y="2632992"/>
            <a:ext cx="8318462" cy="7226557"/>
            <a:chOff x="0" y="0"/>
            <a:chExt cx="11091283" cy="9635409"/>
          </a:xfrm>
        </p:grpSpPr>
        <p:sp>
          <p:nvSpPr>
            <p:cNvPr id="9" name="Freeform 9"/>
            <p:cNvSpPr/>
            <p:nvPr/>
          </p:nvSpPr>
          <p:spPr>
            <a:xfrm>
              <a:off x="0" y="0"/>
              <a:ext cx="6817326" cy="4572982"/>
            </a:xfrm>
            <a:custGeom>
              <a:avLst/>
              <a:gdLst/>
              <a:ahLst/>
              <a:cxnLst/>
              <a:rect l="l" t="t" r="r" b="b"/>
              <a:pathLst>
                <a:path w="6817326" h="4572982">
                  <a:moveTo>
                    <a:pt x="0" y="0"/>
                  </a:moveTo>
                  <a:lnTo>
                    <a:pt x="6817326" y="0"/>
                  </a:lnTo>
                  <a:lnTo>
                    <a:pt x="6817326" y="4572982"/>
                  </a:lnTo>
                  <a:lnTo>
                    <a:pt x="0" y="4572982"/>
                  </a:lnTo>
                  <a:lnTo>
                    <a:pt x="0" y="0"/>
                  </a:lnTo>
                  <a:close/>
                </a:path>
              </a:pathLst>
            </a:custGeom>
            <a:blipFill>
              <a:blip r:embed="rId4"/>
              <a:stretch>
                <a:fillRect/>
              </a:stretch>
            </a:blipFill>
          </p:spPr>
          <p:txBody>
            <a:bodyPr/>
            <a:lstStyle/>
            <a:p>
              <a:endParaRPr lang="en-US"/>
            </a:p>
          </p:txBody>
        </p:sp>
        <p:sp>
          <p:nvSpPr>
            <p:cNvPr id="10" name="Freeform 10"/>
            <p:cNvSpPr/>
            <p:nvPr/>
          </p:nvSpPr>
          <p:spPr>
            <a:xfrm>
              <a:off x="0" y="5062427"/>
              <a:ext cx="6817326" cy="4572982"/>
            </a:xfrm>
            <a:custGeom>
              <a:avLst/>
              <a:gdLst/>
              <a:ahLst/>
              <a:cxnLst/>
              <a:rect l="l" t="t" r="r" b="b"/>
              <a:pathLst>
                <a:path w="6817326" h="4572982">
                  <a:moveTo>
                    <a:pt x="0" y="0"/>
                  </a:moveTo>
                  <a:lnTo>
                    <a:pt x="6817326" y="0"/>
                  </a:lnTo>
                  <a:lnTo>
                    <a:pt x="6817326" y="4572982"/>
                  </a:lnTo>
                  <a:lnTo>
                    <a:pt x="0" y="4572982"/>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6985199" y="1975862"/>
              <a:ext cx="4106085" cy="4434417"/>
            </a:xfrm>
            <a:prstGeom prst="rect">
              <a:avLst/>
            </a:prstGeom>
          </p:spPr>
          <p:txBody>
            <a:bodyPr lIns="0" tIns="0" rIns="0" bIns="0" rtlCol="0" anchor="t">
              <a:spAutoFit/>
            </a:bodyPr>
            <a:lstStyle/>
            <a:p>
              <a:pPr algn="l">
                <a:lnSpc>
                  <a:spcPts val="4200"/>
                </a:lnSpc>
              </a:pPr>
              <a:r>
                <a:rPr lang="en-US" sz="3000" b="1">
                  <a:solidFill>
                    <a:srgbClr val="FFFFFF"/>
                  </a:solidFill>
                  <a:latin typeface="Montserrat Bold"/>
                  <a:ea typeface="Montserrat Bold"/>
                  <a:cs typeface="Montserrat Bold"/>
                  <a:sym typeface="Montserrat Bold"/>
                </a:rPr>
                <a:t>HbA1c, blood glucose level &amp; diabetes</a:t>
              </a:r>
              <a:r>
                <a:rPr lang="en-US" sz="3000">
                  <a:solidFill>
                    <a:srgbClr val="FFFFFF"/>
                  </a:solidFill>
                  <a:latin typeface="Montserrat"/>
                  <a:ea typeface="Montserrat"/>
                  <a:cs typeface="Montserrat"/>
                  <a:sym typeface="Montserrat"/>
                </a:rPr>
                <a:t>: </a:t>
              </a:r>
            </a:p>
            <a:p>
              <a:pPr algn="l">
                <a:lnSpc>
                  <a:spcPts val="3499"/>
                </a:lnSpc>
              </a:pPr>
              <a:r>
                <a:rPr lang="en-US" sz="2499" b="1">
                  <a:solidFill>
                    <a:srgbClr val="F69200"/>
                  </a:solidFill>
                  <a:latin typeface="Montserrat Bold"/>
                  <a:ea typeface="Montserrat Bold"/>
                  <a:cs typeface="Montserrat Bold"/>
                  <a:sym typeface="Montserrat Bold"/>
                </a:rPr>
                <a:t>Elevated levels strongly correlate</a:t>
              </a:r>
              <a:r>
                <a:rPr lang="en-US" sz="2499">
                  <a:solidFill>
                    <a:srgbClr val="FFFFFF"/>
                  </a:solidFill>
                  <a:latin typeface="Montserrat"/>
                  <a:ea typeface="Montserrat"/>
                  <a:cs typeface="Montserrat"/>
                  <a:sym typeface="Montserrat"/>
                </a:rPr>
                <a:t> with diabetes incidence</a:t>
              </a:r>
            </a:p>
          </p:txBody>
        </p:sp>
      </p:grpSp>
      <p:grpSp>
        <p:nvGrpSpPr>
          <p:cNvPr id="12" name="Group 12"/>
          <p:cNvGrpSpPr/>
          <p:nvPr/>
        </p:nvGrpSpPr>
        <p:grpSpPr>
          <a:xfrm>
            <a:off x="14970525" y="9734179"/>
            <a:ext cx="3317475" cy="552821"/>
            <a:chOff x="0" y="0"/>
            <a:chExt cx="873738" cy="145599"/>
          </a:xfrm>
        </p:grpSpPr>
        <p:sp>
          <p:nvSpPr>
            <p:cNvPr id="13" name="Freeform 13"/>
            <p:cNvSpPr/>
            <p:nvPr/>
          </p:nvSpPr>
          <p:spPr>
            <a:xfrm>
              <a:off x="0" y="0"/>
              <a:ext cx="873738" cy="145599"/>
            </a:xfrm>
            <a:custGeom>
              <a:avLst/>
              <a:gdLst/>
              <a:ahLst/>
              <a:cxnLst/>
              <a:rect l="l" t="t" r="r" b="b"/>
              <a:pathLst>
                <a:path w="873738" h="145599">
                  <a:moveTo>
                    <a:pt x="0" y="0"/>
                  </a:moveTo>
                  <a:lnTo>
                    <a:pt x="873738" y="0"/>
                  </a:lnTo>
                  <a:lnTo>
                    <a:pt x="873738" y="145599"/>
                  </a:lnTo>
                  <a:lnTo>
                    <a:pt x="0" y="145599"/>
                  </a:lnTo>
                  <a:close/>
                </a:path>
              </a:pathLst>
            </a:custGeom>
            <a:solidFill>
              <a:srgbClr val="A8D3E5"/>
            </a:solidFill>
          </p:spPr>
          <p:txBody>
            <a:bodyPr/>
            <a:lstStyle/>
            <a:p>
              <a:endParaRPr lang="en-US"/>
            </a:p>
          </p:txBody>
        </p:sp>
        <p:sp>
          <p:nvSpPr>
            <p:cNvPr id="14" name="TextBox 14"/>
            <p:cNvSpPr txBox="1"/>
            <p:nvPr/>
          </p:nvSpPr>
          <p:spPr>
            <a:xfrm>
              <a:off x="0" y="-38100"/>
              <a:ext cx="873738" cy="183699"/>
            </a:xfrm>
            <a:prstGeom prst="rect">
              <a:avLst/>
            </a:prstGeom>
          </p:spPr>
          <p:txBody>
            <a:bodyPr lIns="50800" tIns="50800" rIns="50800" bIns="50800" rtlCol="0" anchor="ctr"/>
            <a:lstStyle/>
            <a:p>
              <a:pPr algn="ctr">
                <a:lnSpc>
                  <a:spcPts val="3359"/>
                </a:lnSpc>
              </a:pPr>
              <a:r>
                <a:rPr lang="en-US" sz="2400" b="1">
                  <a:solidFill>
                    <a:srgbClr val="000000"/>
                  </a:solidFill>
                  <a:latin typeface="Montserrat Medium"/>
                  <a:ea typeface="Montserrat Medium"/>
                  <a:cs typeface="Montserrat Medium"/>
                  <a:sym typeface="Montserrat Medium"/>
                </a:rPr>
                <a:t>Jun Hao</a:t>
              </a:r>
            </a:p>
          </p:txBody>
        </p:sp>
      </p:grpSp>
      <p:sp>
        <p:nvSpPr>
          <p:cNvPr id="15" name="AutoShape 15"/>
          <p:cNvSpPr/>
          <p:nvPr/>
        </p:nvSpPr>
        <p:spPr>
          <a:xfrm>
            <a:off x="1028700" y="2265849"/>
            <a:ext cx="1870571" cy="0"/>
          </a:xfrm>
          <a:prstGeom prst="line">
            <a:avLst/>
          </a:prstGeom>
          <a:ln w="38100" cap="rnd">
            <a:solidFill>
              <a:srgbClr val="F69200"/>
            </a:solidFill>
            <a:prstDash val="solid"/>
            <a:headEnd type="none" w="sm" len="sm"/>
            <a:tailEnd type="none" w="sm" len="sm"/>
          </a:ln>
        </p:spPr>
        <p:txBody>
          <a:bodyPr/>
          <a:lstStyle/>
          <a:p>
            <a:endParaRPr lang="en-US"/>
          </a:p>
        </p:txBody>
      </p:sp>
      <p:sp>
        <p:nvSpPr>
          <p:cNvPr id="16" name="TextBox 16"/>
          <p:cNvSpPr txBox="1"/>
          <p:nvPr/>
        </p:nvSpPr>
        <p:spPr>
          <a:xfrm>
            <a:off x="1028700" y="816779"/>
            <a:ext cx="16230600" cy="775335"/>
          </a:xfrm>
          <a:prstGeom prst="rect">
            <a:avLst/>
          </a:prstGeom>
        </p:spPr>
        <p:txBody>
          <a:bodyPr lIns="0" tIns="0" rIns="0" bIns="0" rtlCol="0" anchor="t">
            <a:spAutoFit/>
          </a:bodyPr>
          <a:lstStyle/>
          <a:p>
            <a:pPr algn="l">
              <a:lnSpc>
                <a:spcPts val="5820"/>
              </a:lnSpc>
            </a:pPr>
            <a:r>
              <a:rPr lang="en-US" sz="6000" b="1">
                <a:solidFill>
                  <a:srgbClr val="F69200"/>
                </a:solidFill>
                <a:latin typeface="Montserrat Heavy"/>
                <a:ea typeface="Montserrat Heavy"/>
                <a:cs typeface="Montserrat Heavy"/>
                <a:sym typeface="Montserrat Heavy"/>
              </a:rPr>
              <a:t>UNIVARIATE ANALYSIS</a:t>
            </a:r>
          </a:p>
        </p:txBody>
      </p:sp>
      <p:sp>
        <p:nvSpPr>
          <p:cNvPr id="17" name="TextBox 17"/>
          <p:cNvSpPr txBox="1"/>
          <p:nvPr/>
        </p:nvSpPr>
        <p:spPr>
          <a:xfrm>
            <a:off x="1028700" y="1668314"/>
            <a:ext cx="16230600" cy="454660"/>
          </a:xfrm>
          <a:prstGeom prst="rect">
            <a:avLst/>
          </a:prstGeom>
        </p:spPr>
        <p:txBody>
          <a:bodyPr lIns="0" tIns="0" rIns="0" bIns="0" rtlCol="0" anchor="t">
            <a:spAutoFit/>
          </a:bodyPr>
          <a:lstStyle/>
          <a:p>
            <a:pPr algn="l">
              <a:lnSpc>
                <a:spcPts val="3395"/>
              </a:lnSpc>
            </a:pPr>
            <a:r>
              <a:rPr lang="en-US" sz="3500" b="1">
                <a:solidFill>
                  <a:srgbClr val="FFE1B5"/>
                </a:solidFill>
                <a:latin typeface="Montserrat Bold"/>
                <a:ea typeface="Montserrat Bold"/>
                <a:cs typeface="Montserrat Bold"/>
                <a:sym typeface="Montserrat Bold"/>
              </a:rPr>
              <a:t>STRONG ASSOCIATION OF PREDICTORS WITH DIABETES</a:t>
            </a:r>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Custom</PresentationFormat>
  <Slides>26</Slides>
  <Notes>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Minimalist Healthcare Presentation</dc:title>
  <cp:revision>4</cp:revision>
  <dcterms:created xsi:type="dcterms:W3CDTF">2006-08-16T00:00:00Z</dcterms:created>
  <dcterms:modified xsi:type="dcterms:W3CDTF">2025-11-05T08:07:32Z</dcterms:modified>
  <dc:identifier>DAG3PmZNESQ</dc:identifier>
</cp:coreProperties>
</file>